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1"/>
  </p:notesMasterIdLst>
  <p:sldIdLst>
    <p:sldId id="256" r:id="rId3"/>
    <p:sldId id="258" r:id="rId4"/>
    <p:sldId id="259" r:id="rId5"/>
    <p:sldId id="282" r:id="rId6"/>
    <p:sldId id="284" r:id="rId7"/>
    <p:sldId id="285" r:id="rId8"/>
    <p:sldId id="287" r:id="rId9"/>
    <p:sldId id="294" r:id="rId10"/>
    <p:sldId id="289" r:id="rId11"/>
    <p:sldId id="309" r:id="rId12"/>
    <p:sldId id="263" r:id="rId13"/>
    <p:sldId id="277" r:id="rId14"/>
    <p:sldId id="311" r:id="rId15"/>
    <p:sldId id="278" r:id="rId16"/>
    <p:sldId id="310" r:id="rId17"/>
    <p:sldId id="279" r:id="rId18"/>
    <p:sldId id="265" r:id="rId19"/>
    <p:sldId id="301" r:id="rId20"/>
    <p:sldId id="298" r:id="rId21"/>
    <p:sldId id="299" r:id="rId22"/>
    <p:sldId id="302" r:id="rId23"/>
    <p:sldId id="303" r:id="rId24"/>
    <p:sldId id="305" r:id="rId25"/>
    <p:sldId id="306" r:id="rId26"/>
    <p:sldId id="307" r:id="rId27"/>
    <p:sldId id="312" r:id="rId28"/>
    <p:sldId id="308" r:id="rId29"/>
    <p:sldId id="261"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ferSingleView="1">
    <p:restoredLeft sz="15621" autoAdjust="0"/>
    <p:restoredTop sz="78520" autoAdjust="0"/>
  </p:normalViewPr>
  <p:slideViewPr>
    <p:cSldViewPr>
      <p:cViewPr varScale="1">
        <p:scale>
          <a:sx n="93" d="100"/>
          <a:sy n="93" d="100"/>
        </p:scale>
        <p:origin x="1602" y="72"/>
      </p:cViewPr>
      <p:guideLst>
        <p:guide orient="horz" pos="2160"/>
        <p:guide pos="2880"/>
      </p:guideLst>
    </p:cSldViewPr>
  </p:slideViewPr>
  <p:notesTextViewPr>
    <p:cViewPr>
      <p:scale>
        <a:sx n="1" d="1"/>
        <a:sy n="1" d="1"/>
      </p:scale>
      <p:origin x="0" y="0"/>
    </p:cViewPr>
  </p:notesTextViewPr>
  <p:sorterViewPr>
    <p:cViewPr>
      <p:scale>
        <a:sx n="100" d="100"/>
        <a:sy n="100" d="100"/>
      </p:scale>
      <p:origin x="0" y="-43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E0FBB4-1DBC-465E-8D22-E620E4CA02DD}" type="doc">
      <dgm:prSet loTypeId="urn:microsoft.com/office/officeart/2005/8/layout/cycle6" loCatId="cycle" qsTypeId="urn:microsoft.com/office/officeart/2005/8/quickstyle/simple1" qsCatId="simple" csTypeId="urn:microsoft.com/office/officeart/2005/8/colors/accent0_3" csCatId="mainScheme" phldr="1"/>
      <dgm:spPr/>
      <dgm:t>
        <a:bodyPr/>
        <a:lstStyle/>
        <a:p>
          <a:endParaRPr lang="en-US"/>
        </a:p>
      </dgm:t>
    </dgm:pt>
    <dgm:pt modelId="{50886066-54BF-4FDE-A3EC-6485DD9526BC}">
      <dgm:prSet phldrT="[Text]" custT="1"/>
      <dgm:spPr/>
      <dgm:t>
        <a:bodyPr/>
        <a:lstStyle/>
        <a:p>
          <a:r>
            <a:rPr lang="ar-KW" sz="2000" dirty="0" smtClean="0">
              <a:cs typeface="mohammad bold art 1" pitchFamily="2" charset="-78"/>
            </a:rPr>
            <a:t>أحكام عامة لأنظمة الاستثمار الجماعي</a:t>
          </a:r>
          <a:endParaRPr lang="en-US" sz="2000" dirty="0">
            <a:cs typeface="mohammad bold art 1" pitchFamily="2" charset="-78"/>
          </a:endParaRPr>
        </a:p>
      </dgm:t>
    </dgm:pt>
    <dgm:pt modelId="{750572A1-0275-4A99-A688-236DCF4C61E1}" type="parTrans" cxnId="{C333BB1F-E4C3-44F9-8A5F-C8A344D602C7}">
      <dgm:prSet/>
      <dgm:spPr/>
      <dgm:t>
        <a:bodyPr/>
        <a:lstStyle/>
        <a:p>
          <a:endParaRPr lang="en-US">
            <a:cs typeface="mohammad bold art 1" pitchFamily="2" charset="-78"/>
          </a:endParaRPr>
        </a:p>
      </dgm:t>
    </dgm:pt>
    <dgm:pt modelId="{EED2AE56-D47B-423C-9986-504E65501892}" type="sibTrans" cxnId="{C333BB1F-E4C3-44F9-8A5F-C8A344D602C7}">
      <dgm:prSet/>
      <dgm:spPr/>
      <dgm:t>
        <a:bodyPr/>
        <a:lstStyle/>
        <a:p>
          <a:endParaRPr lang="en-US">
            <a:cs typeface="mohammad bold art 1" pitchFamily="2" charset="-78"/>
          </a:endParaRPr>
        </a:p>
      </dgm:t>
    </dgm:pt>
    <dgm:pt modelId="{360CEE65-A06B-42B0-992C-7B217322D3A4}">
      <dgm:prSet phldrT="[Text]" custT="1"/>
      <dgm:spPr/>
      <dgm:t>
        <a:bodyPr/>
        <a:lstStyle/>
        <a:p>
          <a:r>
            <a:rPr lang="ar-KW" sz="2000" dirty="0" smtClean="0">
              <a:cs typeface="mohammad bold art 1" pitchFamily="2" charset="-78"/>
            </a:rPr>
            <a:t>تأسيس نظام استثمار جماعي خارج دولة الكويت</a:t>
          </a:r>
          <a:endParaRPr lang="en-US" sz="2000" dirty="0">
            <a:cs typeface="mohammad bold art 1" pitchFamily="2" charset="-78"/>
          </a:endParaRPr>
        </a:p>
      </dgm:t>
    </dgm:pt>
    <dgm:pt modelId="{71CDCFB1-D608-470F-B337-78A4C0D4906F}" type="parTrans" cxnId="{C2285740-05D0-4CE2-9C76-86DFA0F2EE04}">
      <dgm:prSet/>
      <dgm:spPr/>
      <dgm:t>
        <a:bodyPr/>
        <a:lstStyle/>
        <a:p>
          <a:endParaRPr lang="en-US">
            <a:cs typeface="mohammad bold art 1" pitchFamily="2" charset="-78"/>
          </a:endParaRPr>
        </a:p>
      </dgm:t>
    </dgm:pt>
    <dgm:pt modelId="{69CDE5CA-41DC-45C0-9C9C-E0F06ACD7031}" type="sibTrans" cxnId="{C2285740-05D0-4CE2-9C76-86DFA0F2EE04}">
      <dgm:prSet/>
      <dgm:spPr/>
      <dgm:t>
        <a:bodyPr/>
        <a:lstStyle/>
        <a:p>
          <a:endParaRPr lang="en-US">
            <a:cs typeface="mohammad bold art 1" pitchFamily="2" charset="-78"/>
          </a:endParaRPr>
        </a:p>
      </dgm:t>
    </dgm:pt>
    <dgm:pt modelId="{D0DA8EA0-8F00-43B4-A8A3-2381EF9D3E15}">
      <dgm:prSet phldrT="[Text]" custT="1"/>
      <dgm:spPr/>
      <dgm:t>
        <a:bodyPr/>
        <a:lstStyle/>
        <a:p>
          <a:r>
            <a:rPr lang="ar-KW" sz="2000" dirty="0" smtClean="0">
              <a:cs typeface="mohammad bold art 1" pitchFamily="2" charset="-78"/>
            </a:rPr>
            <a:t>تسويق نظام استثمار جماعي مؤسس خارج دولة الكويت</a:t>
          </a:r>
          <a:endParaRPr lang="en-US" sz="2000" dirty="0">
            <a:cs typeface="mohammad bold art 1" pitchFamily="2" charset="-78"/>
          </a:endParaRPr>
        </a:p>
      </dgm:t>
    </dgm:pt>
    <dgm:pt modelId="{0B1BF193-E95A-44EF-9E54-AE576993F08C}" type="parTrans" cxnId="{4DCF4523-6A87-4BEC-8928-44484FA788E5}">
      <dgm:prSet/>
      <dgm:spPr/>
      <dgm:t>
        <a:bodyPr/>
        <a:lstStyle/>
        <a:p>
          <a:endParaRPr lang="en-US">
            <a:cs typeface="mohammad bold art 1" pitchFamily="2" charset="-78"/>
          </a:endParaRPr>
        </a:p>
      </dgm:t>
    </dgm:pt>
    <dgm:pt modelId="{BF3C08F5-358F-4426-9ED7-1D227AEA1B8B}" type="sibTrans" cxnId="{4DCF4523-6A87-4BEC-8928-44484FA788E5}">
      <dgm:prSet/>
      <dgm:spPr/>
      <dgm:t>
        <a:bodyPr/>
        <a:lstStyle/>
        <a:p>
          <a:endParaRPr lang="en-US"/>
        </a:p>
      </dgm:t>
    </dgm:pt>
    <dgm:pt modelId="{4B39D175-299D-496D-9E3C-FB692BF3BA61}" type="pres">
      <dgm:prSet presAssocID="{E5E0FBB4-1DBC-465E-8D22-E620E4CA02DD}" presName="cycle" presStyleCnt="0">
        <dgm:presLayoutVars>
          <dgm:dir/>
          <dgm:resizeHandles val="exact"/>
        </dgm:presLayoutVars>
      </dgm:prSet>
      <dgm:spPr/>
      <dgm:t>
        <a:bodyPr/>
        <a:lstStyle/>
        <a:p>
          <a:endParaRPr lang="en-US"/>
        </a:p>
      </dgm:t>
    </dgm:pt>
    <dgm:pt modelId="{4C2FA16D-48B8-4BA5-BF1E-476FAC051DC0}" type="pres">
      <dgm:prSet presAssocID="{50886066-54BF-4FDE-A3EC-6485DD9526BC}" presName="node" presStyleLbl="node1" presStyleIdx="0" presStyleCnt="3">
        <dgm:presLayoutVars>
          <dgm:bulletEnabled val="1"/>
        </dgm:presLayoutVars>
      </dgm:prSet>
      <dgm:spPr/>
      <dgm:t>
        <a:bodyPr/>
        <a:lstStyle/>
        <a:p>
          <a:endParaRPr lang="en-US"/>
        </a:p>
      </dgm:t>
    </dgm:pt>
    <dgm:pt modelId="{79B10028-F356-4057-B5C0-FBA356B0ECAD}" type="pres">
      <dgm:prSet presAssocID="{50886066-54BF-4FDE-A3EC-6485DD9526BC}" presName="spNode" presStyleCnt="0"/>
      <dgm:spPr/>
    </dgm:pt>
    <dgm:pt modelId="{774F80DF-D7C4-462D-98DA-5691BE3055EA}" type="pres">
      <dgm:prSet presAssocID="{EED2AE56-D47B-423C-9986-504E65501892}" presName="sibTrans" presStyleLbl="sibTrans1D1" presStyleIdx="0" presStyleCnt="3"/>
      <dgm:spPr/>
      <dgm:t>
        <a:bodyPr/>
        <a:lstStyle/>
        <a:p>
          <a:endParaRPr lang="en-US"/>
        </a:p>
      </dgm:t>
    </dgm:pt>
    <dgm:pt modelId="{FB1F31B0-7C54-499E-89CD-EE9CB1F56780}" type="pres">
      <dgm:prSet presAssocID="{360CEE65-A06B-42B0-992C-7B217322D3A4}" presName="node" presStyleLbl="node1" presStyleIdx="1" presStyleCnt="3" custScaleY="110692">
        <dgm:presLayoutVars>
          <dgm:bulletEnabled val="1"/>
        </dgm:presLayoutVars>
      </dgm:prSet>
      <dgm:spPr/>
      <dgm:t>
        <a:bodyPr/>
        <a:lstStyle/>
        <a:p>
          <a:endParaRPr lang="en-US"/>
        </a:p>
      </dgm:t>
    </dgm:pt>
    <dgm:pt modelId="{E9B0EDFF-9009-4968-8936-ECECEACC679E}" type="pres">
      <dgm:prSet presAssocID="{360CEE65-A06B-42B0-992C-7B217322D3A4}" presName="spNode" presStyleCnt="0"/>
      <dgm:spPr/>
    </dgm:pt>
    <dgm:pt modelId="{E85587BE-738B-4E10-9C3B-6350AE02EFEA}" type="pres">
      <dgm:prSet presAssocID="{69CDE5CA-41DC-45C0-9C9C-E0F06ACD7031}" presName="sibTrans" presStyleLbl="sibTrans1D1" presStyleIdx="1" presStyleCnt="3"/>
      <dgm:spPr/>
      <dgm:t>
        <a:bodyPr/>
        <a:lstStyle/>
        <a:p>
          <a:endParaRPr lang="en-US"/>
        </a:p>
      </dgm:t>
    </dgm:pt>
    <dgm:pt modelId="{4FC57125-9B28-4F05-A89C-864F90809540}" type="pres">
      <dgm:prSet presAssocID="{D0DA8EA0-8F00-43B4-A8A3-2381EF9D3E15}" presName="node" presStyleLbl="node1" presStyleIdx="2" presStyleCnt="3" custScaleY="110692">
        <dgm:presLayoutVars>
          <dgm:bulletEnabled val="1"/>
        </dgm:presLayoutVars>
      </dgm:prSet>
      <dgm:spPr/>
      <dgm:t>
        <a:bodyPr/>
        <a:lstStyle/>
        <a:p>
          <a:endParaRPr lang="en-US"/>
        </a:p>
      </dgm:t>
    </dgm:pt>
    <dgm:pt modelId="{3893D43C-3E70-41AF-85F4-A342F0C55096}" type="pres">
      <dgm:prSet presAssocID="{D0DA8EA0-8F00-43B4-A8A3-2381EF9D3E15}" presName="spNode" presStyleCnt="0"/>
      <dgm:spPr/>
    </dgm:pt>
    <dgm:pt modelId="{D2BD6B4A-8B45-4089-BF09-23766915DE0F}" type="pres">
      <dgm:prSet presAssocID="{BF3C08F5-358F-4426-9ED7-1D227AEA1B8B}" presName="sibTrans" presStyleLbl="sibTrans1D1" presStyleIdx="2" presStyleCnt="3"/>
      <dgm:spPr/>
      <dgm:t>
        <a:bodyPr/>
        <a:lstStyle/>
        <a:p>
          <a:endParaRPr lang="en-US"/>
        </a:p>
      </dgm:t>
    </dgm:pt>
  </dgm:ptLst>
  <dgm:cxnLst>
    <dgm:cxn modelId="{C2285740-05D0-4CE2-9C76-86DFA0F2EE04}" srcId="{E5E0FBB4-1DBC-465E-8D22-E620E4CA02DD}" destId="{360CEE65-A06B-42B0-992C-7B217322D3A4}" srcOrd="1" destOrd="0" parTransId="{71CDCFB1-D608-470F-B337-78A4C0D4906F}" sibTransId="{69CDE5CA-41DC-45C0-9C9C-E0F06ACD7031}"/>
    <dgm:cxn modelId="{43B076F7-687F-45C2-B35A-43348060208C}" type="presOf" srcId="{EED2AE56-D47B-423C-9986-504E65501892}" destId="{774F80DF-D7C4-462D-98DA-5691BE3055EA}" srcOrd="0" destOrd="0" presId="urn:microsoft.com/office/officeart/2005/8/layout/cycle6"/>
    <dgm:cxn modelId="{BB4F2A9B-6C20-4606-9F85-11DEC73FC9EA}" type="presOf" srcId="{50886066-54BF-4FDE-A3EC-6485DD9526BC}" destId="{4C2FA16D-48B8-4BA5-BF1E-476FAC051DC0}" srcOrd="0" destOrd="0" presId="urn:microsoft.com/office/officeart/2005/8/layout/cycle6"/>
    <dgm:cxn modelId="{10921299-23AB-41B8-93E4-0260B31E545F}" type="presOf" srcId="{D0DA8EA0-8F00-43B4-A8A3-2381EF9D3E15}" destId="{4FC57125-9B28-4F05-A89C-864F90809540}" srcOrd="0" destOrd="0" presId="urn:microsoft.com/office/officeart/2005/8/layout/cycle6"/>
    <dgm:cxn modelId="{9DE04225-CF23-47FD-A021-1CDCB63746B7}" type="presOf" srcId="{69CDE5CA-41DC-45C0-9C9C-E0F06ACD7031}" destId="{E85587BE-738B-4E10-9C3B-6350AE02EFEA}" srcOrd="0" destOrd="0" presId="urn:microsoft.com/office/officeart/2005/8/layout/cycle6"/>
    <dgm:cxn modelId="{55D8FFD8-8102-407D-8188-1A988167B77A}" type="presOf" srcId="{BF3C08F5-358F-4426-9ED7-1D227AEA1B8B}" destId="{D2BD6B4A-8B45-4089-BF09-23766915DE0F}" srcOrd="0" destOrd="0" presId="urn:microsoft.com/office/officeart/2005/8/layout/cycle6"/>
    <dgm:cxn modelId="{C333BB1F-E4C3-44F9-8A5F-C8A344D602C7}" srcId="{E5E0FBB4-1DBC-465E-8D22-E620E4CA02DD}" destId="{50886066-54BF-4FDE-A3EC-6485DD9526BC}" srcOrd="0" destOrd="0" parTransId="{750572A1-0275-4A99-A688-236DCF4C61E1}" sibTransId="{EED2AE56-D47B-423C-9986-504E65501892}"/>
    <dgm:cxn modelId="{4DCF4523-6A87-4BEC-8928-44484FA788E5}" srcId="{E5E0FBB4-1DBC-465E-8D22-E620E4CA02DD}" destId="{D0DA8EA0-8F00-43B4-A8A3-2381EF9D3E15}" srcOrd="2" destOrd="0" parTransId="{0B1BF193-E95A-44EF-9E54-AE576993F08C}" sibTransId="{BF3C08F5-358F-4426-9ED7-1D227AEA1B8B}"/>
    <dgm:cxn modelId="{6798DC27-BAE3-479E-A009-1A008229D8DA}" type="presOf" srcId="{E5E0FBB4-1DBC-465E-8D22-E620E4CA02DD}" destId="{4B39D175-299D-496D-9E3C-FB692BF3BA61}" srcOrd="0" destOrd="0" presId="urn:microsoft.com/office/officeart/2005/8/layout/cycle6"/>
    <dgm:cxn modelId="{A789A759-11A4-42BC-A1B8-3F9DF7D06582}" type="presOf" srcId="{360CEE65-A06B-42B0-992C-7B217322D3A4}" destId="{FB1F31B0-7C54-499E-89CD-EE9CB1F56780}" srcOrd="0" destOrd="0" presId="urn:microsoft.com/office/officeart/2005/8/layout/cycle6"/>
    <dgm:cxn modelId="{518FA722-52D8-4684-BC70-C778C4D022F8}" type="presParOf" srcId="{4B39D175-299D-496D-9E3C-FB692BF3BA61}" destId="{4C2FA16D-48B8-4BA5-BF1E-476FAC051DC0}" srcOrd="0" destOrd="0" presId="urn:microsoft.com/office/officeart/2005/8/layout/cycle6"/>
    <dgm:cxn modelId="{EF9FB160-78E1-430C-83E6-4B75A5C9BD36}" type="presParOf" srcId="{4B39D175-299D-496D-9E3C-FB692BF3BA61}" destId="{79B10028-F356-4057-B5C0-FBA356B0ECAD}" srcOrd="1" destOrd="0" presId="urn:microsoft.com/office/officeart/2005/8/layout/cycle6"/>
    <dgm:cxn modelId="{D4EE503B-A348-4C75-A7B2-CA04AD1EB07E}" type="presParOf" srcId="{4B39D175-299D-496D-9E3C-FB692BF3BA61}" destId="{774F80DF-D7C4-462D-98DA-5691BE3055EA}" srcOrd="2" destOrd="0" presId="urn:microsoft.com/office/officeart/2005/8/layout/cycle6"/>
    <dgm:cxn modelId="{2CEA9677-CA6E-41EE-ADFE-450783C49AB6}" type="presParOf" srcId="{4B39D175-299D-496D-9E3C-FB692BF3BA61}" destId="{FB1F31B0-7C54-499E-89CD-EE9CB1F56780}" srcOrd="3" destOrd="0" presId="urn:microsoft.com/office/officeart/2005/8/layout/cycle6"/>
    <dgm:cxn modelId="{8DEFD981-0950-45F0-ABF7-814B4438D328}" type="presParOf" srcId="{4B39D175-299D-496D-9E3C-FB692BF3BA61}" destId="{E9B0EDFF-9009-4968-8936-ECECEACC679E}" srcOrd="4" destOrd="0" presId="urn:microsoft.com/office/officeart/2005/8/layout/cycle6"/>
    <dgm:cxn modelId="{48D53B4B-D22E-4E16-80E6-AC64897CBE92}" type="presParOf" srcId="{4B39D175-299D-496D-9E3C-FB692BF3BA61}" destId="{E85587BE-738B-4E10-9C3B-6350AE02EFEA}" srcOrd="5" destOrd="0" presId="urn:microsoft.com/office/officeart/2005/8/layout/cycle6"/>
    <dgm:cxn modelId="{9D9243C6-6320-4528-9364-B55DDADBB1E5}" type="presParOf" srcId="{4B39D175-299D-496D-9E3C-FB692BF3BA61}" destId="{4FC57125-9B28-4F05-A89C-864F90809540}" srcOrd="6" destOrd="0" presId="urn:microsoft.com/office/officeart/2005/8/layout/cycle6"/>
    <dgm:cxn modelId="{448D3B3D-1442-484F-8D34-4CCD95A54B30}" type="presParOf" srcId="{4B39D175-299D-496D-9E3C-FB692BF3BA61}" destId="{3893D43C-3E70-41AF-85F4-A342F0C55096}" srcOrd="7" destOrd="0" presId="urn:microsoft.com/office/officeart/2005/8/layout/cycle6"/>
    <dgm:cxn modelId="{3D31A2B2-9D56-4F09-B955-A3B54DFAC8DC}" type="presParOf" srcId="{4B39D175-299D-496D-9E3C-FB692BF3BA61}" destId="{D2BD6B4A-8B45-4089-BF09-23766915DE0F}" srcOrd="8" destOrd="0" presId="urn:microsoft.com/office/officeart/2005/8/layout/cycle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2FA16D-48B8-4BA5-BF1E-476FAC051DC0}">
      <dsp:nvSpPr>
        <dsp:cNvPr id="0" name=""/>
        <dsp:cNvSpPr/>
      </dsp:nvSpPr>
      <dsp:spPr>
        <a:xfrm>
          <a:off x="3192800" y="1661"/>
          <a:ext cx="2021799" cy="1314169"/>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KW" sz="2000" kern="1200" dirty="0" smtClean="0">
              <a:cs typeface="mohammad bold art 1" pitchFamily="2" charset="-78"/>
            </a:rPr>
            <a:t>أحكام عامة لأنظمة الاستثمار الجماعي</a:t>
          </a:r>
          <a:endParaRPr lang="en-US" sz="2000" kern="1200" dirty="0">
            <a:cs typeface="mohammad bold art 1" pitchFamily="2" charset="-78"/>
          </a:endParaRPr>
        </a:p>
      </dsp:txBody>
      <dsp:txXfrm>
        <a:off x="3256952" y="65813"/>
        <a:ext cx="1893495" cy="1185865"/>
      </dsp:txXfrm>
    </dsp:sp>
    <dsp:sp modelId="{774F80DF-D7C4-462D-98DA-5691BE3055EA}">
      <dsp:nvSpPr>
        <dsp:cNvPr id="0" name=""/>
        <dsp:cNvSpPr/>
      </dsp:nvSpPr>
      <dsp:spPr>
        <a:xfrm>
          <a:off x="2451762" y="658746"/>
          <a:ext cx="3503875" cy="3503875"/>
        </a:xfrm>
        <a:custGeom>
          <a:avLst/>
          <a:gdLst/>
          <a:ahLst/>
          <a:cxnLst/>
          <a:rect l="0" t="0" r="0" b="0"/>
          <a:pathLst>
            <a:path>
              <a:moveTo>
                <a:pt x="2777014" y="331197"/>
              </a:moveTo>
              <a:arcTo wR="1751937" hR="1751937" stAng="18348647" swAng="3509169"/>
            </a:path>
          </a:pathLst>
        </a:cu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B1F31B0-7C54-499E-89CD-EE9CB1F56780}">
      <dsp:nvSpPr>
        <dsp:cNvPr id="0" name=""/>
        <dsp:cNvSpPr/>
      </dsp:nvSpPr>
      <dsp:spPr>
        <a:xfrm>
          <a:off x="4710023" y="2559313"/>
          <a:ext cx="2021799" cy="145468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KW" sz="2000" kern="1200" dirty="0" smtClean="0">
              <a:cs typeface="mohammad bold art 1" pitchFamily="2" charset="-78"/>
            </a:rPr>
            <a:t>تأسيس نظام استثمار جماعي خارج دولة الكويت</a:t>
          </a:r>
          <a:endParaRPr lang="en-US" sz="2000" kern="1200" dirty="0">
            <a:cs typeface="mohammad bold art 1" pitchFamily="2" charset="-78"/>
          </a:endParaRPr>
        </a:p>
      </dsp:txBody>
      <dsp:txXfrm>
        <a:off x="4781035" y="2630325"/>
        <a:ext cx="1879775" cy="1312656"/>
      </dsp:txXfrm>
    </dsp:sp>
    <dsp:sp modelId="{E85587BE-738B-4E10-9C3B-6350AE02EFEA}">
      <dsp:nvSpPr>
        <dsp:cNvPr id="0" name=""/>
        <dsp:cNvSpPr/>
      </dsp:nvSpPr>
      <dsp:spPr>
        <a:xfrm>
          <a:off x="2451762" y="658746"/>
          <a:ext cx="3503875" cy="3503875"/>
        </a:xfrm>
        <a:custGeom>
          <a:avLst/>
          <a:gdLst/>
          <a:ahLst/>
          <a:cxnLst/>
          <a:rect l="0" t="0" r="0" b="0"/>
          <a:pathLst>
            <a:path>
              <a:moveTo>
                <a:pt x="2445167" y="3360887"/>
              </a:moveTo>
              <a:arcTo wR="1751937" hR="1751937" stAng="4001449" swAng="2797102"/>
            </a:path>
          </a:pathLst>
        </a:cu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FC57125-9B28-4F05-A89C-864F90809540}">
      <dsp:nvSpPr>
        <dsp:cNvPr id="0" name=""/>
        <dsp:cNvSpPr/>
      </dsp:nvSpPr>
      <dsp:spPr>
        <a:xfrm>
          <a:off x="1675577" y="2559313"/>
          <a:ext cx="2021799" cy="145468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KW" sz="2000" kern="1200" dirty="0" smtClean="0">
              <a:cs typeface="mohammad bold art 1" pitchFamily="2" charset="-78"/>
            </a:rPr>
            <a:t>تسويق نظام استثمار جماعي مؤسس خارج دولة الكويت</a:t>
          </a:r>
          <a:endParaRPr lang="en-US" sz="2000" kern="1200" dirty="0">
            <a:cs typeface="mohammad bold art 1" pitchFamily="2" charset="-78"/>
          </a:endParaRPr>
        </a:p>
      </dsp:txBody>
      <dsp:txXfrm>
        <a:off x="1746589" y="2630325"/>
        <a:ext cx="1879775" cy="1312656"/>
      </dsp:txXfrm>
    </dsp:sp>
    <dsp:sp modelId="{D2BD6B4A-8B45-4089-BF09-23766915DE0F}">
      <dsp:nvSpPr>
        <dsp:cNvPr id="0" name=""/>
        <dsp:cNvSpPr/>
      </dsp:nvSpPr>
      <dsp:spPr>
        <a:xfrm>
          <a:off x="2451762" y="658746"/>
          <a:ext cx="3503875" cy="3503875"/>
        </a:xfrm>
        <a:custGeom>
          <a:avLst/>
          <a:gdLst/>
          <a:ahLst/>
          <a:cxnLst/>
          <a:rect l="0" t="0" r="0" b="0"/>
          <a:pathLst>
            <a:path>
              <a:moveTo>
                <a:pt x="4924" y="1883202"/>
              </a:moveTo>
              <a:arcTo wR="1751937" hR="1751937" stAng="10542184" swAng="3509169"/>
            </a:path>
          </a:pathLst>
        </a:cu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BE773D9-08DD-45C3-B6EA-7EBBB2591AFA}" type="datetimeFigureOut">
              <a:rPr lang="en-GB" smtClean="0"/>
              <a:t>03/12/2015</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Tree>
    <p:extLst>
      <p:ext uri="{BB962C8B-B14F-4D97-AF65-F5344CB8AC3E}">
        <p14:creationId xmlns:p14="http://schemas.microsoft.com/office/powerpoint/2010/main" val="3768523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11986064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1432299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6728554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2384915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436881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32613949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18897753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749747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37669583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val="33649470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25</a:t>
            </a:fld>
            <a:endParaRPr lang="ar-KW">
              <a:solidFill>
                <a:prstClr val="black"/>
              </a:solidFill>
            </a:endParaRPr>
          </a:p>
        </p:txBody>
      </p:sp>
    </p:spTree>
    <p:extLst>
      <p:ext uri="{BB962C8B-B14F-4D97-AF65-F5344CB8AC3E}">
        <p14:creationId xmlns:p14="http://schemas.microsoft.com/office/powerpoint/2010/main" val="25766715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26</a:t>
            </a:fld>
            <a:endParaRPr lang="ar-KW">
              <a:solidFill>
                <a:prstClr val="black"/>
              </a:solidFill>
            </a:endParaRPr>
          </a:p>
        </p:txBody>
      </p:sp>
    </p:spTree>
    <p:extLst>
      <p:ext uri="{BB962C8B-B14F-4D97-AF65-F5344CB8AC3E}">
        <p14:creationId xmlns:p14="http://schemas.microsoft.com/office/powerpoint/2010/main" val="1064310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3238673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2811955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1624595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34966571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2399917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2133770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1"/>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5415FD-9489-4B1F-8577-1E1FFBB38696}" type="datetime1">
              <a:rPr lang="en-US" smtClean="0">
                <a:solidFill>
                  <a:prstClr val="black">
                    <a:tint val="75000"/>
                  </a:prstClr>
                </a:solidFill>
              </a:rPr>
              <a:pPr/>
              <a:t>12/3/2015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US" sz="850" b="0" i="0" u="none" baseline="0" smtClean="0">
                <a:solidFill>
                  <a:srgbClr val="000000"/>
                </a:solidFill>
                <a:latin typeface="microsoft sans serif" panose="020B0604020202020204" pitchFamily="34" charset="0"/>
              </a:rPr>
              <a:t>CMA Data Classification: Internal</a:t>
            </a:r>
            <a:endParaRPr lang="en-US"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18818188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6324600"/>
            <a:ext cx="9144000" cy="5334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userDrawn="1"/>
        </p:nvSpPr>
        <p:spPr>
          <a:xfrm>
            <a:off x="3" y="6324600"/>
            <a:ext cx="209550" cy="533400"/>
          </a:xfrm>
          <a:prstGeom prst="rect">
            <a:avLst/>
          </a:prstGeom>
          <a:solidFill>
            <a:srgbClr val="B9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209550" y="6324600"/>
            <a:ext cx="2381250" cy="5334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12/3/2015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a:xfrm>
            <a:off x="8001000" y="6324616"/>
            <a:ext cx="685800" cy="533399"/>
          </a:xfrm>
          <a:solidFill>
            <a:schemeClr val="accent1">
              <a:lumMod val="50000"/>
            </a:schemeClr>
          </a:solidFill>
        </p:spPr>
        <p:txBody>
          <a:bodyPr/>
          <a:lstStyle>
            <a:lvl1pPr algn="ctr">
              <a:defRPr sz="2800" b="1"/>
            </a:lvl1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833858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L-Shape 6"/>
          <p:cNvSpPr/>
          <p:nvPr userDrawn="1"/>
        </p:nvSpPr>
        <p:spPr>
          <a:xfrm rot="5400000">
            <a:off x="-190500" y="9525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L-Shape 7"/>
          <p:cNvSpPr/>
          <p:nvPr userDrawn="1"/>
        </p:nvSpPr>
        <p:spPr>
          <a:xfrm>
            <a:off x="304800" y="59436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304800" y="1828800"/>
            <a:ext cx="190500" cy="4114800"/>
          </a:xfrm>
          <a:prstGeom prst="rect">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userDrawn="1"/>
        </p:nvSpPr>
        <p:spPr>
          <a:xfrm>
            <a:off x="1447800" y="457200"/>
            <a:ext cx="228600" cy="228600"/>
          </a:xfrm>
          <a:prstGeom prst="rect">
            <a:avLst/>
          </a:prstGeom>
          <a:solidFill>
            <a:srgbClr val="B99933">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99933"/>
              </a:solidFill>
            </a:endParaRPr>
          </a:p>
        </p:txBody>
      </p:sp>
      <p:sp>
        <p:nvSpPr>
          <p:cNvPr id="2" name="Date Placeholder 1"/>
          <p:cNvSpPr>
            <a:spLocks noGrp="1"/>
          </p:cNvSpPr>
          <p:nvPr>
            <p:ph type="dt" sz="half" idx="10"/>
          </p:nvPr>
        </p:nvSpPr>
        <p:spPr/>
        <p:txBody>
          <a:bodyPr/>
          <a:lstStyle/>
          <a:p>
            <a:fld id="{45CD9642-3DE2-4000-9820-D418236CA55A}" type="datetime1">
              <a:rPr lang="en-US" smtClean="0">
                <a:solidFill>
                  <a:prstClr val="black">
                    <a:tint val="75000"/>
                  </a:prstClr>
                </a:solidFill>
              </a:rPr>
              <a:pPr/>
              <a:t>12/3/2015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p:txBody>
          <a:bodyPr/>
          <a:lstStyle/>
          <a:p>
            <a:endParaRPr lang="en-US" dirty="0">
              <a:solidFill>
                <a:prstClr val="black">
                  <a:tint val="75000"/>
                </a:prstClr>
              </a:solidFill>
            </a:endParaRPr>
          </a:p>
        </p:txBody>
      </p:sp>
      <p:sp>
        <p:nvSpPr>
          <p:cNvPr id="15" name="Slide Number Placeholder 11"/>
          <p:cNvSpPr txBox="1">
            <a:spLocks/>
          </p:cNvSpPr>
          <p:nvPr userDrawn="1"/>
        </p:nvSpPr>
        <p:spPr>
          <a:xfrm>
            <a:off x="8001000" y="6324616"/>
            <a:ext cx="685800" cy="533399"/>
          </a:xfrm>
          <a:prstGeom prst="rect">
            <a:avLst/>
          </a:prstGeom>
          <a:solidFill>
            <a:schemeClr val="accent1">
              <a:lumMod val="50000"/>
            </a:schemeClr>
          </a:solidFill>
        </p:spPr>
        <p:txBody>
          <a:bodyPr vert="horz" lIns="91440" tIns="45720" rIns="91440" bIns="45720" rtlCol="0" anchor="ctr"/>
          <a:lstStyle>
            <a:defPPr>
              <a:defRPr lang="en-US"/>
            </a:defPPr>
            <a:lvl1pPr marL="0" algn="ctr" defTabSz="914400" rtl="0" eaLnBrk="1" latinLnBrk="0" hangingPunct="1">
              <a:defRPr sz="2800" b="1"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0535249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chemeClr val="bg1"/>
        </a:solidFill>
        <a:effectLst/>
      </p:bgPr>
    </p:bg>
    <p:spTree>
      <p:nvGrpSpPr>
        <p:cNvPr id="1" name=""/>
        <p:cNvGrpSpPr/>
        <p:nvPr/>
      </p:nvGrpSpPr>
      <p:grpSpPr>
        <a:xfrm>
          <a:off x="0" y="0"/>
          <a:ext cx="0" cy="0"/>
          <a:chOff x="0" y="0"/>
          <a:chExt cx="0" cy="0"/>
        </a:xfrm>
      </p:grpSpPr>
      <p:sp>
        <p:nvSpPr>
          <p:cNvPr id="7" name="L-Shape 6"/>
          <p:cNvSpPr/>
          <p:nvPr userDrawn="1"/>
        </p:nvSpPr>
        <p:spPr>
          <a:xfrm rot="5400000">
            <a:off x="-190500" y="9525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L-Shape 7"/>
          <p:cNvSpPr/>
          <p:nvPr userDrawn="1"/>
        </p:nvSpPr>
        <p:spPr>
          <a:xfrm>
            <a:off x="304800" y="5943600"/>
            <a:ext cx="1371600" cy="381000"/>
          </a:xfrm>
          <a:prstGeom prst="corner">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304800" y="1828800"/>
            <a:ext cx="190500" cy="4114800"/>
          </a:xfrm>
          <a:prstGeom prst="rect">
            <a:avLst/>
          </a:prstGeom>
          <a:solidFill>
            <a:schemeClr val="tx2">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userDrawn="1"/>
        </p:nvSpPr>
        <p:spPr>
          <a:xfrm>
            <a:off x="1447800" y="457200"/>
            <a:ext cx="228600" cy="228600"/>
          </a:xfrm>
          <a:prstGeom prst="rect">
            <a:avLst/>
          </a:prstGeom>
          <a:solidFill>
            <a:srgbClr val="B99933">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99933"/>
              </a:solidFill>
            </a:endParaRPr>
          </a:p>
        </p:txBody>
      </p:sp>
      <p:sp>
        <p:nvSpPr>
          <p:cNvPr id="2" name="Date Placeholder 1"/>
          <p:cNvSpPr>
            <a:spLocks noGrp="1"/>
          </p:cNvSpPr>
          <p:nvPr>
            <p:ph type="dt" sz="half" idx="10"/>
          </p:nvPr>
        </p:nvSpPr>
        <p:spPr/>
        <p:txBody>
          <a:bodyPr/>
          <a:lstStyle/>
          <a:p>
            <a:fld id="{45CD9642-3DE2-4000-9820-D418236CA55A}" type="datetime1">
              <a:rPr lang="en-US" smtClean="0">
                <a:solidFill>
                  <a:prstClr val="black">
                    <a:tint val="75000"/>
                  </a:prstClr>
                </a:solidFill>
              </a:rPr>
              <a:pPr/>
              <a:t>12/3/2015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endParaRPr lang="en-US" dirty="0">
              <a:solidFill>
                <a:prstClr val="black">
                  <a:tint val="75000"/>
                </a:prstClr>
              </a:solidFill>
            </a:endParaRPr>
          </a:p>
        </p:txBody>
      </p:sp>
      <p:sp>
        <p:nvSpPr>
          <p:cNvPr id="13" name="Slide Number Placeholder 11"/>
          <p:cNvSpPr txBox="1">
            <a:spLocks/>
          </p:cNvSpPr>
          <p:nvPr userDrawn="1"/>
        </p:nvSpPr>
        <p:spPr>
          <a:xfrm>
            <a:off x="8001000" y="6324616"/>
            <a:ext cx="685800" cy="533399"/>
          </a:xfrm>
          <a:prstGeom prst="rect">
            <a:avLst/>
          </a:prstGeom>
          <a:solidFill>
            <a:schemeClr val="accent1">
              <a:lumMod val="50000"/>
            </a:schemeClr>
          </a:solidFill>
        </p:spPr>
        <p:txBody>
          <a:bodyPr vert="horz" lIns="91440" tIns="45720" rIns="91440" bIns="45720" rtlCol="0" anchor="ctr"/>
          <a:lstStyle>
            <a:defPPr>
              <a:defRPr lang="en-US"/>
            </a:defPPr>
            <a:lvl1pPr marL="0" algn="ctr" defTabSz="914400" rtl="0" eaLnBrk="1" latinLnBrk="0" hangingPunct="1">
              <a:defRPr sz="2800" b="1"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5538237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solidFill>
            <a:schemeClr val="tx2">
              <a:lumMod val="50000"/>
              <a:alpha val="70000"/>
            </a:schemeClr>
          </a:solidFill>
        </p:spPr>
        <p:txBody>
          <a:bodyPr/>
          <a:lstStyle>
            <a:lvl1pPr algn="r" rtl="1">
              <a:defRPr>
                <a:solidFill>
                  <a:schemeClr val="bg1"/>
                </a:solidFill>
                <a:cs typeface="mohammad bold art 1" pitchFamily="2" charset="-78"/>
              </a:defRPr>
            </a:lvl1pPr>
          </a:lstStyle>
          <a:p>
            <a:r>
              <a:rPr lang="ar-KW" dirty="0" smtClean="0"/>
              <a:t>وصف الكتاب</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6324600"/>
            <a:ext cx="9144000" cy="5334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userDrawn="1"/>
        </p:nvSpPr>
        <p:spPr>
          <a:xfrm>
            <a:off x="3" y="6324600"/>
            <a:ext cx="209550" cy="533400"/>
          </a:xfrm>
          <a:prstGeom prst="rect">
            <a:avLst/>
          </a:prstGeom>
          <a:solidFill>
            <a:srgbClr val="B9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209550" y="6324600"/>
            <a:ext cx="2381250" cy="5334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12/3/2015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a:xfrm>
            <a:off x="8001000" y="6324616"/>
            <a:ext cx="685800" cy="533399"/>
          </a:xfrm>
          <a:solidFill>
            <a:schemeClr val="accent1">
              <a:lumMod val="50000"/>
            </a:schemeClr>
          </a:solidFill>
        </p:spPr>
        <p:txBody>
          <a:bodyPr/>
          <a:lstStyle>
            <a:lvl1pPr algn="ctr">
              <a:defRPr sz="2800" b="1"/>
            </a:lvl1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6183638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74638"/>
            <a:ext cx="8305800" cy="1143000"/>
          </a:xfrm>
          <a:solidFill>
            <a:schemeClr val="tx2">
              <a:lumMod val="50000"/>
              <a:alpha val="70000"/>
            </a:schemeClr>
          </a:solidFill>
        </p:spPr>
        <p:txBody>
          <a:bodyPr/>
          <a:lstStyle>
            <a:lvl1pPr algn="r" rtl="1">
              <a:defRPr baseline="0">
                <a:solidFill>
                  <a:schemeClr val="bg1"/>
                </a:solidFill>
                <a:cs typeface="mohammad bold art 1" pitchFamily="2" charset="-78"/>
              </a:defRPr>
            </a:lvl1pPr>
          </a:lstStyle>
          <a:p>
            <a:r>
              <a:rPr lang="ar-KW" dirty="0" smtClean="0"/>
              <a:t>التغييرات الجوهرية</a:t>
            </a:r>
            <a:endParaRPr lang="en-US" dirty="0"/>
          </a:p>
        </p:txBody>
      </p:sp>
      <p:sp>
        <p:nvSpPr>
          <p:cNvPr id="7" name="Rectangle 6"/>
          <p:cNvSpPr/>
          <p:nvPr userDrawn="1"/>
        </p:nvSpPr>
        <p:spPr>
          <a:xfrm>
            <a:off x="0" y="6324600"/>
            <a:ext cx="9144000" cy="5334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userDrawn="1"/>
        </p:nvSpPr>
        <p:spPr>
          <a:xfrm>
            <a:off x="3" y="6324600"/>
            <a:ext cx="209550" cy="533400"/>
          </a:xfrm>
          <a:prstGeom prst="rect">
            <a:avLst/>
          </a:prstGeom>
          <a:solidFill>
            <a:srgbClr val="B9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userDrawn="1"/>
        </p:nvSpPr>
        <p:spPr>
          <a:xfrm>
            <a:off x="209550" y="6324600"/>
            <a:ext cx="2381250" cy="5334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12/3/2015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a:solidFill>
                <a:prstClr val="black">
                  <a:tint val="75000"/>
                </a:prstClr>
              </a:solidFill>
            </a:endParaRPr>
          </a:p>
        </p:txBody>
      </p:sp>
      <p:sp>
        <p:nvSpPr>
          <p:cNvPr id="12" name="Slide Number Placeholder 11"/>
          <p:cNvSpPr>
            <a:spLocks noGrp="1"/>
          </p:cNvSpPr>
          <p:nvPr>
            <p:ph type="sldNum" sz="quarter" idx="12"/>
          </p:nvPr>
        </p:nvSpPr>
        <p:spPr>
          <a:xfrm>
            <a:off x="8001000" y="6324616"/>
            <a:ext cx="685800" cy="533399"/>
          </a:xfrm>
          <a:solidFill>
            <a:schemeClr val="accent1">
              <a:lumMod val="50000"/>
            </a:schemeClr>
          </a:solidFill>
        </p:spPr>
        <p:txBody>
          <a:bodyPr/>
          <a:lstStyle>
            <a:lvl1pPr algn="ctr">
              <a:defRPr sz="2800" b="1"/>
            </a:lvl1pPr>
          </a:lstStyle>
          <a:p>
            <a:fld id="{9FB5732D-B63C-4824-96DD-E5AC958CB801}" type="slidenum">
              <a:rPr lang="en-US" smtClean="0">
                <a:solidFill>
                  <a:prstClr val="black">
                    <a:tint val="75000"/>
                  </a:prstClr>
                </a:solidFill>
              </a:rPr>
              <a:pPr/>
              <a:t>‹#›</a:t>
            </a:fld>
            <a:endParaRPr lang="en-US" dirty="0">
              <a:solidFill>
                <a:prstClr val="black">
                  <a:tint val="75000"/>
                </a:prstClr>
              </a:solidFill>
            </a:endParaRPr>
          </a:p>
        </p:txBody>
      </p:sp>
      <p:graphicFrame>
        <p:nvGraphicFramePr>
          <p:cNvPr id="5" name="Table 4"/>
          <p:cNvGraphicFramePr>
            <a:graphicFrameLocks noGrp="1"/>
          </p:cNvGraphicFramePr>
          <p:nvPr userDrawn="1">
            <p:extLst>
              <p:ext uri="{D42A27DB-BD31-4B8C-83A1-F6EECF244321}">
                <p14:modId xmlns:p14="http://schemas.microsoft.com/office/powerpoint/2010/main" val="1161703399"/>
              </p:ext>
            </p:extLst>
          </p:nvPr>
        </p:nvGraphicFramePr>
        <p:xfrm>
          <a:off x="381000" y="1828804"/>
          <a:ext cx="8305800" cy="523875"/>
        </p:xfrm>
        <a:graphic>
          <a:graphicData uri="http://schemas.openxmlformats.org/drawingml/2006/table">
            <a:tbl>
              <a:tblPr firstRow="1" bandRow="1">
                <a:tableStyleId>{5C22544A-7EE6-4342-B048-85BDC9FD1C3A}</a:tableStyleId>
              </a:tblPr>
              <a:tblGrid>
                <a:gridCol w="4152900"/>
                <a:gridCol w="4152900"/>
              </a:tblGrid>
              <a:tr h="523875">
                <a:tc>
                  <a:txBody>
                    <a:bodyPr/>
                    <a:lstStyle/>
                    <a:p>
                      <a:pPr algn="ctr"/>
                      <a:r>
                        <a:rPr lang="ar-KW" sz="2400" b="0" dirty="0" smtClean="0">
                          <a:cs typeface="mohammad bold art 1" pitchFamily="2" charset="-78"/>
                        </a:rPr>
                        <a:t>الأثر المترتب</a:t>
                      </a:r>
                      <a:endParaRPr lang="en-US" sz="2400" b="0" dirty="0">
                        <a:cs typeface="mohammad bold art 1" pitchFamily="2" charset="-78"/>
                      </a:endParaRPr>
                    </a:p>
                  </a:txBody>
                  <a:tcPr>
                    <a:lnL w="12700" cmpd="sng">
                      <a:noFill/>
                    </a:lnL>
                    <a:lnR w="12700" cap="flat" cmpd="sng" algn="ctr">
                      <a:solidFill>
                        <a:srgbClr val="B99933"/>
                      </a:solidFill>
                      <a:prstDash val="sysDash"/>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tx2">
                        <a:lumMod val="50000"/>
                        <a:alpha val="70000"/>
                      </a:schemeClr>
                    </a:solidFill>
                  </a:tcPr>
                </a:tc>
                <a:tc>
                  <a:txBody>
                    <a:bodyPr/>
                    <a:lstStyle/>
                    <a:p>
                      <a:pPr algn="ctr"/>
                      <a:r>
                        <a:rPr lang="ar-KW" sz="2400" b="0" dirty="0" smtClean="0">
                          <a:cs typeface="mohammad bold art 1" pitchFamily="2" charset="-78"/>
                        </a:rPr>
                        <a:t>التغيير</a:t>
                      </a:r>
                      <a:r>
                        <a:rPr lang="ar-KW" sz="2400" b="0" baseline="0" dirty="0" smtClean="0">
                          <a:cs typeface="mohammad bold art 1" pitchFamily="2" charset="-78"/>
                        </a:rPr>
                        <a:t> الجوهري</a:t>
                      </a:r>
                      <a:endParaRPr lang="en-US" sz="2400" b="0" dirty="0">
                        <a:cs typeface="mohammad bold art 1" pitchFamily="2" charset="-78"/>
                      </a:endParaRPr>
                    </a:p>
                  </a:txBody>
                  <a:tcPr>
                    <a:lnL w="12700" cap="flat" cmpd="sng" algn="ctr">
                      <a:solidFill>
                        <a:srgbClr val="B99933"/>
                      </a:solidFill>
                      <a:prstDash val="sysDash"/>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tx2">
                        <a:lumMod val="50000"/>
                        <a:alpha val="70000"/>
                      </a:schemeClr>
                    </a:solidFill>
                  </a:tcPr>
                </a:tc>
              </a:tr>
            </a:tbl>
          </a:graphicData>
        </a:graphic>
      </p:graphicFrame>
    </p:spTree>
    <p:extLst>
      <p:ext uri="{BB962C8B-B14F-4D97-AF65-F5344CB8AC3E}">
        <p14:creationId xmlns:p14="http://schemas.microsoft.com/office/powerpoint/2010/main" val="88997059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9"/>
          <p:cNvSpPr>
            <a:spLocks noGrp="1"/>
          </p:cNvSpPr>
          <p:nvPr>
            <p:ph type="dt" sz="half" idx="10"/>
          </p:nvPr>
        </p:nvSpPr>
        <p:spPr/>
        <p:txBody>
          <a:bodyPr/>
          <a:lstStyle/>
          <a:p>
            <a:fld id="{3B188102-D9A8-4848-BBDD-FEB811CFC260}" type="datetime1">
              <a:rPr lang="en-US" smtClean="0">
                <a:solidFill>
                  <a:prstClr val="black">
                    <a:tint val="75000"/>
                  </a:prstClr>
                </a:solidFill>
              </a:rPr>
              <a:pPr/>
              <a:t>12/3/2015</a:t>
            </a:fld>
            <a:endParaRPr 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379583015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34961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09AB60F0-721E-4DDA-AAF9-3BE631F773E1}" type="datetime1">
              <a:rPr lang="en-US" smtClean="0">
                <a:solidFill>
                  <a:prstClr val="black">
                    <a:tint val="75000"/>
                  </a:prstClr>
                </a:solidFill>
              </a:rPr>
              <a:pPr/>
              <a:t>12/3/2015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29194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38B78E-FC1B-411B-B02E-7E7EC04AFE8C}" type="datetime1">
              <a:rPr lang="en-US" smtClean="0">
                <a:solidFill>
                  <a:prstClr val="black">
                    <a:tint val="75000"/>
                  </a:prstClr>
                </a:solidFill>
              </a:rPr>
              <a:pPr/>
              <a:t>12/3/2015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3778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EB42B1-37EF-4798-BEEE-DB39B1182162}" type="datetime1">
              <a:rPr lang="en-US" smtClean="0">
                <a:solidFill>
                  <a:prstClr val="black">
                    <a:tint val="75000"/>
                  </a:prstClr>
                </a:solidFill>
              </a:rPr>
              <a:pPr/>
              <a:t>12/3/2015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08382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6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71DE62-620E-4986-AD5D-106F39738E89}" type="datetime1">
              <a:rPr lang="en-US" smtClean="0">
                <a:solidFill>
                  <a:prstClr val="black">
                    <a:tint val="75000"/>
                  </a:prstClr>
                </a:solidFill>
              </a:rPr>
              <a:pPr/>
              <a:t>12/3/2015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848416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5655DC-0AE9-4917-82DA-33E511DB4A93}" type="datetime1">
              <a:rPr lang="en-US" smtClean="0">
                <a:solidFill>
                  <a:prstClr val="black">
                    <a:tint val="75000"/>
                  </a:prstClr>
                </a:solidFill>
              </a:rPr>
              <a:pPr/>
              <a:t>12/3/2015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27200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AD24DD-DB0B-4DF7-903A-1D40E6ACB640}" type="datetime1">
              <a:rPr lang="en-US" smtClean="0">
                <a:solidFill>
                  <a:prstClr val="black">
                    <a:tint val="75000"/>
                  </a:prstClr>
                </a:solidFill>
              </a:rPr>
              <a:pPr/>
              <a:t>12/3/2015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1575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4"/>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54"/>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51E81F-E3BE-4E2C-A091-8C2ED1BD836D}" type="datetime1">
              <a:rPr lang="en-US" smtClean="0">
                <a:solidFill>
                  <a:prstClr val="black">
                    <a:tint val="75000"/>
                  </a:prstClr>
                </a:solidFill>
              </a:rPr>
              <a:pPr/>
              <a:t>12/3/2015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9856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03/12/2015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03/12/2015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03/12/2015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03/12/2015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03/12/2015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03/12/2015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03/12/2015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03/12/2015</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6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CD9642-3DE2-4000-9820-D418236CA55A}" type="datetime1">
              <a:rPr lang="en-US" smtClean="0">
                <a:solidFill>
                  <a:prstClr val="black">
                    <a:tint val="75000"/>
                  </a:prstClr>
                </a:solidFill>
              </a:rPr>
              <a:pPr/>
              <a:t>12/3/2015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6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6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5732D-B63C-4824-96DD-E5AC958CB801}" type="slidenum">
              <a:rPr lang="en-US" smtClean="0">
                <a:solidFill>
                  <a:prstClr val="black">
                    <a:tint val="75000"/>
                  </a:prstClr>
                </a:solidFill>
              </a:rPr>
              <a:pPr/>
              <a:t>‹#›</a:t>
            </a:fld>
            <a:endParaRPr lang="en-US">
              <a:solidFill>
                <a:prstClr val="black">
                  <a:tint val="75000"/>
                </a:prstClr>
              </a:solidFill>
            </a:endParaRPr>
          </a:p>
        </p:txBody>
      </p:sp>
      <p:sp>
        <p:nvSpPr>
          <p:cNvPr id="7" name="fl" descr="CMA Data Classification: Internal"/>
          <p:cNvSpPr txBox="1"/>
          <p:nvPr/>
        </p:nvSpPr>
        <p:spPr>
          <a:xfrm>
            <a:off x="0" y="6664960"/>
            <a:ext cx="9144000" cy="223138"/>
          </a:xfrm>
          <a:prstGeom prst="rect">
            <a:avLst/>
          </a:prstGeom>
          <a:noFill/>
        </p:spPr>
        <p:txBody>
          <a:bodyPr vert="horz" rtlCol="0">
            <a:spAutoFit/>
          </a:bodyPr>
          <a:lstStyle/>
          <a:p>
            <a:pPr algn="l"/>
            <a:r>
              <a:rPr lang="en-US" sz="850" b="0" i="0" u="none" baseline="0" smtClean="0">
                <a:solidFill>
                  <a:srgbClr val="000000"/>
                </a:solidFill>
                <a:latin typeface="microsoft sans serif" panose="020B0604020202020204" pitchFamily="34" charset="0"/>
              </a:rPr>
              <a:t>CMA Data Classification: Internal</a:t>
            </a:r>
            <a:endParaRPr lang="en-US"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536292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tiff"/><Relationship Id="rId7" Type="http://schemas.openxmlformats.org/officeDocument/2006/relationships/diagramQuickStyle" Target="../diagrams/quickStyle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png"/><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1844" y="1340768"/>
            <a:ext cx="7772400" cy="1470025"/>
          </a:xfrm>
        </p:spPr>
        <p:txBody>
          <a:bodyPr>
            <a:normAutofit/>
          </a:bodyPr>
          <a:lstStyle/>
          <a:p>
            <a:pPr rtl="1"/>
            <a:r>
              <a:rPr lang="ar-KW" sz="3600" b="1" dirty="0" smtClean="0">
                <a:solidFill>
                  <a:srgbClr val="8C8A26"/>
                </a:solidFill>
                <a:cs typeface="mohammad bold art 1" pitchFamily="2" charset="-78"/>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907704" y="2276872"/>
            <a:ext cx="7056784" cy="2808312"/>
          </a:xfrm>
        </p:spPr>
        <p:txBody>
          <a:bodyPr>
            <a:noAutofit/>
          </a:bodyPr>
          <a:lstStyle/>
          <a:p>
            <a:pPr rtl="1"/>
            <a:r>
              <a:rPr lang="ar-KW" sz="2400" b="1" dirty="0" smtClean="0">
                <a:solidFill>
                  <a:srgbClr val="1F497D"/>
                </a:solidFill>
                <a:cs typeface="mohammad bold art 1" pitchFamily="2" charset="-78"/>
              </a:rPr>
              <a:t>الأحكام </a:t>
            </a:r>
            <a:r>
              <a:rPr lang="ar-KW" sz="2400" b="1" dirty="0">
                <a:solidFill>
                  <a:srgbClr val="1F497D"/>
                </a:solidFill>
                <a:cs typeface="mohammad bold art 1" pitchFamily="2" charset="-78"/>
              </a:rPr>
              <a:t>العامة لأنظمة الاستثمار الجماعي </a:t>
            </a:r>
            <a:endParaRPr lang="ar-KW" sz="2400" b="1" dirty="0" smtClean="0">
              <a:solidFill>
                <a:srgbClr val="1F497D"/>
              </a:solidFill>
              <a:cs typeface="mohammad bold art 1" pitchFamily="2" charset="-78"/>
            </a:endParaRPr>
          </a:p>
          <a:p>
            <a:pPr rtl="1"/>
            <a:r>
              <a:rPr lang="ar-KW" sz="2400" b="1" dirty="0" smtClean="0">
                <a:solidFill>
                  <a:srgbClr val="1F497D"/>
                </a:solidFill>
                <a:cs typeface="mohammad bold art 1" pitchFamily="2" charset="-78"/>
              </a:rPr>
              <a:t>تسويق </a:t>
            </a:r>
            <a:r>
              <a:rPr lang="ar-KW" sz="2400" b="1" dirty="0">
                <a:solidFill>
                  <a:srgbClr val="1F497D"/>
                </a:solidFill>
                <a:cs typeface="mohammad bold art 1" pitchFamily="2" charset="-78"/>
              </a:rPr>
              <a:t>نظام استثمار جماعي مؤسس خارج دولة </a:t>
            </a:r>
            <a:r>
              <a:rPr lang="ar-KW" sz="2400" b="1" dirty="0" smtClean="0">
                <a:solidFill>
                  <a:srgbClr val="1F497D"/>
                </a:solidFill>
                <a:cs typeface="mohammad bold art 1" pitchFamily="2" charset="-78"/>
              </a:rPr>
              <a:t>الكويت</a:t>
            </a:r>
          </a:p>
          <a:p>
            <a:pPr rtl="1"/>
            <a:r>
              <a:rPr lang="ar-KW" sz="2400" b="1" dirty="0">
                <a:solidFill>
                  <a:srgbClr val="1F497D"/>
                </a:solidFill>
                <a:cs typeface="mohammad bold art 1" pitchFamily="2" charset="-78"/>
              </a:rPr>
              <a:t>متطلبات تأسيس صندوق استثمار محلي </a:t>
            </a:r>
            <a:endParaRPr lang="ar-KW" sz="2400" b="1" dirty="0" smtClean="0">
              <a:solidFill>
                <a:srgbClr val="1F497D"/>
              </a:solidFill>
              <a:cs typeface="mohammad bold art 1" pitchFamily="2" charset="-78"/>
            </a:endParaRPr>
          </a:p>
          <a:p>
            <a:pPr rtl="1"/>
            <a:r>
              <a:rPr lang="ar-KW" sz="2800" b="1" dirty="0" smtClean="0">
                <a:solidFill>
                  <a:srgbClr val="1F497D"/>
                </a:solidFill>
                <a:cs typeface="mohammad bold art 1" pitchFamily="2" charset="-78"/>
              </a:rPr>
              <a:t> </a:t>
            </a:r>
            <a:endParaRPr lang="en-US" sz="2800" dirty="0">
              <a:cs typeface="mohammad bold art 1" pitchFamily="2" charset="-78"/>
            </a:endParaRPr>
          </a:p>
          <a:p>
            <a:pPr rtl="1"/>
            <a:r>
              <a:rPr lang="ar-KW" sz="2400" b="1" dirty="0" smtClean="0">
                <a:solidFill>
                  <a:srgbClr val="1F497D"/>
                </a:solidFill>
                <a:cs typeface="mohammad bold art 1" pitchFamily="2" charset="-78"/>
              </a:rPr>
              <a:t>التاريخ:  17/12/2015</a:t>
            </a:r>
          </a:p>
        </p:txBody>
      </p:sp>
      <p:pic>
        <p:nvPicPr>
          <p:cNvPr id="6" name="Picture 5" descr="Picture 3.png"/>
          <p:cNvPicPr>
            <a:picLocks noChangeAspect="1"/>
          </p:cNvPicPr>
          <p:nvPr/>
        </p:nvPicPr>
        <p:blipFill rotWithShape="1">
          <a:blip r:embed="rId3" cstate="print"/>
          <a:srcRect r="75690"/>
          <a:stretch/>
        </p:blipFill>
        <p:spPr>
          <a:xfrm>
            <a:off x="3" y="0"/>
            <a:ext cx="2195733"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الفصل الثاني: الصناديق</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499703260"/>
              </p:ext>
            </p:extLst>
          </p:nvPr>
        </p:nvGraphicFramePr>
        <p:xfrm>
          <a:off x="495300" y="1600206"/>
          <a:ext cx="8039100" cy="3574827"/>
        </p:xfrm>
        <a:graphic>
          <a:graphicData uri="http://schemas.openxmlformats.org/drawingml/2006/table">
            <a:tbl>
              <a:tblPr firstRow="1" bandRow="1">
                <a:tableStyleId>{5C22544A-7EE6-4342-B048-85BDC9FD1C3A}</a:tableStyleId>
              </a:tblPr>
              <a:tblGrid>
                <a:gridCol w="8039100"/>
              </a:tblGrid>
              <a:tr h="3574827">
                <a:tc>
                  <a:txBody>
                    <a:bodyPr/>
                    <a:lstStyle/>
                    <a:p>
                      <a:pPr marL="0" indent="0" algn="ctr" rtl="1">
                        <a:buNone/>
                      </a:pPr>
                      <a:r>
                        <a:rPr lang="ar-KW" sz="1800" b="1" dirty="0" smtClean="0">
                          <a:solidFill>
                            <a:schemeClr val="tx2"/>
                          </a:solidFill>
                          <a:latin typeface="Sakkal Majalla" pitchFamily="2" charset="-78"/>
                          <a:cs typeface="mohammad bold art 1" pitchFamily="2" charset="-78"/>
                        </a:rPr>
                        <a:t> </a:t>
                      </a:r>
                    </a:p>
                    <a:p>
                      <a:pPr marL="0" indent="0" algn="ctr" rtl="1">
                        <a:buNone/>
                      </a:pPr>
                      <a:endParaRPr lang="ar-KW" sz="1800" b="1" dirty="0" smtClean="0">
                        <a:solidFill>
                          <a:schemeClr val="tx2"/>
                        </a:solidFill>
                        <a:latin typeface="Sakkal Majalla" pitchFamily="2" charset="-78"/>
                        <a:cs typeface="mohammad bold art 1" pitchFamily="2" charset="-78"/>
                      </a:endParaRPr>
                    </a:p>
                    <a:p>
                      <a:pPr marL="0" indent="0" algn="ctr" rtl="1">
                        <a:buNone/>
                      </a:pPr>
                      <a:endParaRPr lang="ar-KW" sz="1800" b="1" dirty="0" smtClean="0">
                        <a:solidFill>
                          <a:schemeClr val="tx2"/>
                        </a:solidFill>
                        <a:latin typeface="Sakkal Majalla" pitchFamily="2" charset="-78"/>
                        <a:cs typeface="mohammad bold art 1" pitchFamily="2" charset="-78"/>
                      </a:endParaRPr>
                    </a:p>
                    <a:p>
                      <a:pPr marL="0" indent="0" algn="ctr" rtl="1">
                        <a:buNone/>
                      </a:pPr>
                      <a:endParaRPr lang="ar-KW" sz="3600" b="1" dirty="0" smtClean="0">
                        <a:solidFill>
                          <a:schemeClr val="tx2"/>
                        </a:solidFill>
                        <a:latin typeface="Sakkal Majalla" pitchFamily="2" charset="-78"/>
                        <a:cs typeface="mohammad bold art 1" pitchFamily="2" charset="-78"/>
                      </a:endParaRPr>
                    </a:p>
                    <a:p>
                      <a:pPr marL="0" indent="0" algn="ctr" rtl="1">
                        <a:buNone/>
                      </a:pPr>
                      <a:r>
                        <a:rPr lang="ar-KW" sz="3600" b="1" dirty="0" smtClean="0">
                          <a:solidFill>
                            <a:schemeClr val="tx2"/>
                          </a:solidFill>
                          <a:latin typeface="Sakkal Majalla" pitchFamily="2" charset="-78"/>
                          <a:cs typeface="mohammad bold art 1" pitchFamily="2" charset="-78"/>
                        </a:rPr>
                        <a:t>التغييرات الجوهرية في الصناديق</a:t>
                      </a:r>
                      <a:endParaRPr lang="ar-KW" sz="3600" b="0" i="0" u="none" strike="noStrike" kern="1200" baseline="0" dirty="0" smtClean="0">
                        <a:solidFill>
                          <a:schemeClr val="tx2"/>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8384100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a:solidFill>
                  <a:schemeClr val="tx2"/>
                </a:solidFill>
                <a:latin typeface="Sakkal Majalla" pitchFamily="2" charset="-78"/>
                <a:cs typeface="mohammad bold art 1" pitchFamily="2" charset="-78"/>
              </a:rPr>
              <a:t>التغييرات الجوهرية في الصناديق</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3314541693"/>
              </p:ext>
            </p:extLst>
          </p:nvPr>
        </p:nvGraphicFramePr>
        <p:xfrm>
          <a:off x="457200" y="1417639"/>
          <a:ext cx="8077201" cy="4027585"/>
        </p:xfrm>
        <a:graphic>
          <a:graphicData uri="http://schemas.openxmlformats.org/drawingml/2006/table">
            <a:tbl>
              <a:tblPr firstRow="1" bandRow="1">
                <a:tableStyleId>{5C22544A-7EE6-4342-B048-85BDC9FD1C3A}</a:tableStyleId>
              </a:tblPr>
              <a:tblGrid>
                <a:gridCol w="4546848"/>
                <a:gridCol w="2737056"/>
                <a:gridCol w="793297"/>
              </a:tblGrid>
              <a:tr h="538886">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الأثر المترتب</a:t>
                      </a:r>
                      <a:endParaRPr lang="en-US" sz="1600" b="1" kern="1200" dirty="0" smtClean="0">
                        <a:solidFill>
                          <a:schemeClr val="bg1"/>
                        </a:solidFill>
                        <a:latin typeface="+mn-lt"/>
                        <a:ea typeface="+mn-ea"/>
                        <a:cs typeface="mohammad bold art 1" pitchFamily="2" charset="-78"/>
                      </a:endParaRPr>
                    </a:p>
                    <a:p>
                      <a:pPr algn="ctr" rtl="1"/>
                      <a:endParaRPr lang="en-US" sz="1600" b="0" i="0" u="none" strike="noStrike" kern="1200" baseline="0" dirty="0">
                        <a:solidFill>
                          <a:schemeClr val="tx2"/>
                        </a:solidFill>
                        <a:latin typeface="DiwanMuna-Bold"/>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التغيير الجوهري</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رقم المادة</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879235">
                <a:tc>
                  <a:txBody>
                    <a:bodyPr/>
                    <a:lstStyle/>
                    <a:p>
                      <a:pPr algn="just" rtl="1"/>
                      <a:r>
                        <a:rPr lang="ar-KW" sz="1400" b="0" i="0" u="none" strike="noStrike" kern="1200" baseline="0" dirty="0" smtClean="0">
                          <a:solidFill>
                            <a:schemeClr val="tx2"/>
                          </a:solidFill>
                          <a:latin typeface="DiwanMuna-Bold"/>
                          <a:ea typeface="+mn-ea"/>
                          <a:cs typeface="mohammad bold art 1" pitchFamily="2" charset="-78"/>
                        </a:rPr>
                        <a:t>تعديل النظام الأساسي بحيث ينص على جواز تسديد قيمة الاكتتاب أو الاشتراك عيناً، وعلى أن يقوّم الأصل العيني المقدم وفقاَ لأحكام تقويم الحصص العينية المشار إليها في الكتاب الحادي عشر (التعامل في الأوراق المالية).</a:t>
                      </a:r>
                      <a:endParaRPr lang="en-US" sz="1400" b="0" i="0" u="none" strike="noStrike" kern="1200" baseline="0" dirty="0">
                        <a:solidFill>
                          <a:schemeClr val="tx2"/>
                        </a:solidFill>
                        <a:latin typeface="DiwanMuna-Bold"/>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r" defTabSz="914400" rtl="1" eaLnBrk="1" latinLnBrk="0" hangingPunct="1"/>
                      <a:r>
                        <a:rPr lang="ar-KW" sz="1400" b="0" kern="1200" baseline="0" dirty="0" smtClean="0">
                          <a:solidFill>
                            <a:schemeClr val="tx2"/>
                          </a:solidFill>
                          <a:latin typeface="+mn-lt"/>
                          <a:ea typeface="+mn-ea"/>
                          <a:cs typeface="mohammad bold art 1" pitchFamily="2" charset="-78"/>
                        </a:rPr>
                        <a:t>الإجازة لصناديق الاكتتاب الخاص أن تسدد قيمة الوحدات عند الاكتتاب أو الاشتراك عيناً.</a:t>
                      </a:r>
                      <a:endParaRPr lang="en-US" sz="1400" b="0" kern="1200" baseline="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kern="1200" dirty="0" smtClean="0">
                          <a:solidFill>
                            <a:schemeClr val="tx2"/>
                          </a:solidFill>
                          <a:latin typeface="+mn-lt"/>
                          <a:ea typeface="+mn-ea"/>
                          <a:cs typeface="mohammad bold art 1" pitchFamily="2" charset="-78"/>
                        </a:rPr>
                        <a:t>2-4-1</a:t>
                      </a:r>
                      <a:endParaRPr lang="en-US" sz="1400" b="0" kern="120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680698">
                <a:tc>
                  <a:txBody>
                    <a:bodyPr/>
                    <a:lstStyle/>
                    <a:p>
                      <a:pPr algn="r" rtl="1"/>
                      <a:r>
                        <a:rPr lang="ar-KW" sz="1400" b="0" kern="1200" dirty="0" smtClean="0">
                          <a:solidFill>
                            <a:schemeClr val="tx2"/>
                          </a:solidFill>
                          <a:latin typeface="+mn-lt"/>
                          <a:ea typeface="+mn-ea"/>
                          <a:cs typeface="mohammad bold art 1" pitchFamily="2" charset="-78"/>
                        </a:rPr>
                        <a:t>تعديل</a:t>
                      </a:r>
                      <a:r>
                        <a:rPr lang="ar-KW" sz="1400" b="0" kern="1200" baseline="0" dirty="0" smtClean="0">
                          <a:solidFill>
                            <a:schemeClr val="tx2"/>
                          </a:solidFill>
                          <a:latin typeface="+mn-lt"/>
                          <a:ea typeface="+mn-ea"/>
                          <a:cs typeface="mohammad bold art 1" pitchFamily="2" charset="-78"/>
                        </a:rPr>
                        <a:t> النظام الأساسي للصندوق ف</a:t>
                      </a:r>
                      <a:r>
                        <a:rPr lang="ar-KW" sz="1400" b="0" kern="1200" dirty="0" smtClean="0">
                          <a:solidFill>
                            <a:schemeClr val="tx2"/>
                          </a:solidFill>
                          <a:latin typeface="+mn-lt"/>
                          <a:ea typeface="+mn-ea"/>
                          <a:cs typeface="mohammad bold art 1" pitchFamily="2" charset="-78"/>
                        </a:rPr>
                        <a:t>ي حال</a:t>
                      </a:r>
                      <a:r>
                        <a:rPr lang="ar-KW" sz="1400" b="0" kern="1200" baseline="0" dirty="0" smtClean="0">
                          <a:solidFill>
                            <a:schemeClr val="tx2"/>
                          </a:solidFill>
                          <a:latin typeface="+mn-lt"/>
                          <a:ea typeface="+mn-ea"/>
                          <a:cs typeface="mohammad bold art 1" pitchFamily="2" charset="-78"/>
                        </a:rPr>
                        <a:t> رغبة صندوق الاكتتاب الخاص بتخفيض الحد الأدنى لرأس المال عن </a:t>
                      </a:r>
                      <a:r>
                        <a:rPr lang="en-US" sz="1400" b="0" kern="1200" baseline="0" dirty="0" smtClean="0">
                          <a:solidFill>
                            <a:schemeClr val="tx2"/>
                          </a:solidFill>
                          <a:latin typeface="+mn-lt"/>
                          <a:ea typeface="+mn-ea"/>
                          <a:cs typeface="mohammad bold art 1" pitchFamily="2" charset="-78"/>
                        </a:rPr>
                        <a:t>5,000,000 </a:t>
                      </a:r>
                      <a:r>
                        <a:rPr lang="ar-KW" sz="1400" b="0" kern="1200" baseline="0" dirty="0" smtClean="0">
                          <a:solidFill>
                            <a:schemeClr val="tx2"/>
                          </a:solidFill>
                          <a:latin typeface="+mn-lt"/>
                          <a:ea typeface="+mn-ea"/>
                          <a:cs typeface="mohammad bold art 1" pitchFamily="2" charset="-78"/>
                        </a:rPr>
                        <a:t> دينار كويتي.</a:t>
                      </a:r>
                      <a:endParaRPr lang="en-US" sz="1400" b="0" kern="120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b="0" kern="1200" baseline="0" dirty="0" smtClean="0">
                          <a:solidFill>
                            <a:schemeClr val="tx2"/>
                          </a:solidFill>
                          <a:latin typeface="+mn-lt"/>
                          <a:ea typeface="+mn-ea"/>
                          <a:cs typeface="mohammad bold art 1" pitchFamily="2" charset="-78"/>
                        </a:rPr>
                        <a:t>يحدد النظام الأساسي في حالة الاكتتاب الخاص  الحد الأدنى لرأس مال الصندوق </a:t>
                      </a:r>
                      <a:r>
                        <a:rPr lang="ar-KW" sz="1400" b="0" i="0" u="none" strike="noStrike" baseline="0" dirty="0" smtClean="0">
                          <a:solidFill>
                            <a:schemeClr val="tx2"/>
                          </a:solidFill>
                          <a:latin typeface="DiwanMuna-Bold"/>
                          <a:cs typeface="mohammad bold art 1" pitchFamily="2" charset="-78"/>
                        </a:rPr>
                        <a:t>.</a:t>
                      </a:r>
                      <a:endParaRPr lang="ar-KW" sz="1400" b="0" kern="1200" dirty="0" smtClean="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kern="1200" dirty="0" smtClean="0">
                          <a:solidFill>
                            <a:schemeClr val="tx2"/>
                          </a:solidFill>
                          <a:latin typeface="+mn-lt"/>
                          <a:ea typeface="+mn-ea"/>
                          <a:cs typeface="mohammad bold art 1" pitchFamily="2" charset="-78"/>
                        </a:rPr>
                        <a:t>2-4-2</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879235">
                <a:tc>
                  <a:txBody>
                    <a:bodyPr/>
                    <a:lstStyle/>
                    <a:p>
                      <a:pPr algn="just" rtl="1"/>
                      <a:r>
                        <a:rPr lang="ar-KW" sz="1400" b="0" kern="1200" dirty="0" smtClean="0">
                          <a:solidFill>
                            <a:schemeClr val="tx2"/>
                          </a:solidFill>
                          <a:latin typeface="+mn-lt"/>
                          <a:ea typeface="+mn-ea"/>
                          <a:cs typeface="mohammad bold art 1" pitchFamily="2" charset="-78"/>
                        </a:rPr>
                        <a:t>على</a:t>
                      </a:r>
                      <a:r>
                        <a:rPr lang="ar-KW" sz="1400" b="0" kern="1200" baseline="0" dirty="0" smtClean="0">
                          <a:solidFill>
                            <a:schemeClr val="tx2"/>
                          </a:solidFill>
                          <a:latin typeface="+mn-lt"/>
                          <a:ea typeface="+mn-ea"/>
                          <a:cs typeface="mohammad bold art 1" pitchFamily="2" charset="-78"/>
                        </a:rPr>
                        <a:t> الصناديق المرخص لها القائمة تعديل أنظمتها الأساسية بشأن تعريف (وحدة الاستثمار) بموعد أقصاه 30/11/2016. </a:t>
                      </a:r>
                      <a:endParaRPr lang="en-US" sz="1400" b="0" kern="120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KW" sz="1400" b="0" kern="1200" dirty="0" smtClean="0">
                          <a:solidFill>
                            <a:schemeClr val="tx2"/>
                          </a:solidFill>
                          <a:latin typeface="+mn-lt"/>
                          <a:ea typeface="+mn-ea"/>
                          <a:cs typeface="mohammad bold art 1" pitchFamily="2" charset="-78"/>
                        </a:rPr>
                        <a:t>وحدة الاستثمار</a:t>
                      </a:r>
                      <a:r>
                        <a:rPr lang="ar-KW" sz="1400" b="0" kern="1200" baseline="0" dirty="0" smtClean="0">
                          <a:solidFill>
                            <a:schemeClr val="tx2"/>
                          </a:solidFill>
                          <a:latin typeface="+mn-lt"/>
                          <a:ea typeface="+mn-ea"/>
                          <a:cs typeface="mohammad bold art 1" pitchFamily="2" charset="-78"/>
                        </a:rPr>
                        <a:t> هي ورقة مالية </a:t>
                      </a:r>
                      <a:r>
                        <a:rPr lang="ar-KW" sz="1400" b="1" i="0" u="sng" strike="noStrike" baseline="0" dirty="0" smtClean="0">
                          <a:solidFill>
                            <a:schemeClr val="tx2"/>
                          </a:solidFill>
                          <a:latin typeface="DiwanMuna-Bold"/>
                          <a:cs typeface="mohammad bold art 1" pitchFamily="2" charset="-78"/>
                        </a:rPr>
                        <a:t>غير قابلة للتجزئة </a:t>
                      </a:r>
                      <a:r>
                        <a:rPr lang="ar-KW" sz="1400" b="0" i="0" u="none" strike="noStrike" baseline="0" dirty="0" smtClean="0">
                          <a:solidFill>
                            <a:schemeClr val="tx2"/>
                          </a:solidFill>
                          <a:latin typeface="DiwanMuna-Bold"/>
                          <a:cs typeface="mohammad bold art 1" pitchFamily="2" charset="-78"/>
                        </a:rPr>
                        <a:t>تمثل حصة في أصول الصندوق وتخول حاملها مباشرة كامل الحقوق الناشئة عنها.</a:t>
                      </a:r>
                      <a:endParaRPr lang="en-US" sz="1400" b="0" kern="1200" dirty="0" smtClean="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kern="1200" dirty="0" smtClean="0">
                          <a:solidFill>
                            <a:schemeClr val="tx2"/>
                          </a:solidFill>
                          <a:latin typeface="+mn-lt"/>
                          <a:ea typeface="+mn-ea"/>
                          <a:cs typeface="mohammad bold art 1" pitchFamily="2" charset="-78"/>
                        </a:rPr>
                        <a:t>2-5</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827185">
                <a:tc>
                  <a:txBody>
                    <a:bodyPr/>
                    <a:lstStyle/>
                    <a:p>
                      <a:pPr algn="just" rtl="1"/>
                      <a:r>
                        <a:rPr lang="ar-KW" sz="1400" b="0" kern="1200" dirty="0" smtClean="0">
                          <a:solidFill>
                            <a:schemeClr val="tx2"/>
                          </a:solidFill>
                          <a:latin typeface="+mn-lt"/>
                          <a:ea typeface="+mn-ea"/>
                          <a:cs typeface="mohammad bold art 1" pitchFamily="2" charset="-78"/>
                        </a:rPr>
                        <a:t>تُطبّق خطوات</a:t>
                      </a:r>
                      <a:r>
                        <a:rPr lang="ar-KW" sz="1400" b="0" kern="1200" baseline="0" dirty="0" smtClean="0">
                          <a:solidFill>
                            <a:schemeClr val="tx2"/>
                          </a:solidFill>
                          <a:latin typeface="+mn-lt"/>
                          <a:ea typeface="+mn-ea"/>
                          <a:cs typeface="mohammad bold art 1" pitchFamily="2" charset="-78"/>
                        </a:rPr>
                        <a:t> التأسيس الجديدة على طلبات تأسيس الصناديق التي تتقدم إلى الهيئة بعد صدور اللائحة التنفيذية الجديدة في 2015/11/10</a:t>
                      </a:r>
                      <a:r>
                        <a:rPr lang="en-US" sz="1400" b="0" kern="1200" baseline="0" dirty="0" smtClean="0">
                          <a:solidFill>
                            <a:schemeClr val="tx2"/>
                          </a:solidFill>
                          <a:latin typeface="+mn-lt"/>
                          <a:ea typeface="+mn-ea"/>
                          <a:cs typeface="mohammad bold art 1" pitchFamily="2" charset="-78"/>
                        </a:rPr>
                        <a:t>.</a:t>
                      </a:r>
                      <a:endParaRPr lang="en-US" sz="1400" b="0" kern="1200" baseline="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b="0" kern="1200" dirty="0" smtClean="0">
                          <a:solidFill>
                            <a:schemeClr val="tx2"/>
                          </a:solidFill>
                          <a:latin typeface="+mn-lt"/>
                          <a:ea typeface="+mn-ea"/>
                          <a:cs typeface="mohammad bold art 1" pitchFamily="2" charset="-78"/>
                        </a:rPr>
                        <a:t>خطوات تأسيس الصندوق المحلي.</a:t>
                      </a: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kern="1200" dirty="0" smtClean="0">
                          <a:solidFill>
                            <a:schemeClr val="tx2"/>
                          </a:solidFill>
                          <a:latin typeface="+mn-lt"/>
                          <a:ea typeface="+mn-ea"/>
                          <a:cs typeface="mohammad bold art 1" pitchFamily="2" charset="-78"/>
                        </a:rPr>
                        <a:t>2-6-1</a:t>
                      </a:r>
                      <a:r>
                        <a:rPr lang="ar-KW" sz="1400" b="0" kern="1200" dirty="0" smtClean="0">
                          <a:solidFill>
                            <a:srgbClr val="C00000"/>
                          </a:solidFill>
                          <a:latin typeface="+mn-lt"/>
                          <a:ea typeface="+mn-ea"/>
                          <a:cs typeface="mohammad bold art 1" pitchFamily="2" charset="-78"/>
                        </a:rPr>
                        <a:t>*</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40865698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a:solidFill>
                  <a:schemeClr val="tx2"/>
                </a:solidFill>
                <a:latin typeface="Sakkal Majalla" pitchFamily="2" charset="-78"/>
                <a:cs typeface="mohammad bold art 1" pitchFamily="2" charset="-78"/>
              </a:rPr>
              <a:t>التغييرات الجوهرية في</a:t>
            </a:r>
            <a:r>
              <a:rPr lang="en-US" sz="2800" b="1" dirty="0">
                <a:solidFill>
                  <a:schemeClr val="tx2"/>
                </a:solidFill>
                <a:latin typeface="Sakkal Majalla" pitchFamily="2" charset="-78"/>
                <a:cs typeface="mohammad bold art 1" pitchFamily="2" charset="-78"/>
              </a:rPr>
              <a:t> </a:t>
            </a:r>
            <a:r>
              <a:rPr lang="ar-KW" sz="2800" b="1" dirty="0">
                <a:solidFill>
                  <a:schemeClr val="tx2"/>
                </a:solidFill>
                <a:latin typeface="Sakkal Majalla" pitchFamily="2" charset="-78"/>
                <a:cs typeface="mohammad bold art 1" pitchFamily="2" charset="-78"/>
              </a:rPr>
              <a:t>الصناديق</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1591023009"/>
              </p:ext>
            </p:extLst>
          </p:nvPr>
        </p:nvGraphicFramePr>
        <p:xfrm>
          <a:off x="467544" y="1556791"/>
          <a:ext cx="8064896" cy="4104457"/>
        </p:xfrm>
        <a:graphic>
          <a:graphicData uri="http://schemas.openxmlformats.org/drawingml/2006/table">
            <a:tbl>
              <a:tblPr firstRow="1" bandRow="1">
                <a:tableStyleId>{5C22544A-7EE6-4342-B048-85BDC9FD1C3A}</a:tableStyleId>
              </a:tblPr>
              <a:tblGrid>
                <a:gridCol w="4896544"/>
                <a:gridCol w="2448272"/>
                <a:gridCol w="720080"/>
              </a:tblGrid>
              <a:tr h="501001">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الأثر المترتب</a:t>
                      </a:r>
                      <a:endParaRPr lang="en-US" sz="1600" b="1" kern="1200" dirty="0" smtClean="0">
                        <a:solidFill>
                          <a:schemeClr val="bg1"/>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التغيير الجوهري</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رقم المادة</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1365097">
                <a:tc>
                  <a:txBody>
                    <a:bodyPr/>
                    <a:lstStyle/>
                    <a:p>
                      <a:pPr marL="342900" marR="0" indent="-342900" algn="just" defTabSz="914400" rtl="1" eaLnBrk="1" fontAlgn="auto" latinLnBrk="0" hangingPunct="1">
                        <a:lnSpc>
                          <a:spcPct val="100000"/>
                        </a:lnSpc>
                        <a:spcBef>
                          <a:spcPts val="0"/>
                        </a:spcBef>
                        <a:spcAft>
                          <a:spcPts val="0"/>
                        </a:spcAft>
                        <a:buClrTx/>
                        <a:buSzTx/>
                        <a:buFontTx/>
                        <a:buAutoNum type="arabicPeriod"/>
                        <a:tabLst/>
                        <a:defRPr/>
                      </a:pPr>
                      <a:r>
                        <a:rPr lang="ar-KW" sz="1400" b="1" kern="1200" baseline="0" dirty="0" smtClean="0">
                          <a:solidFill>
                            <a:schemeClr val="tx2"/>
                          </a:solidFill>
                          <a:latin typeface="+mn-lt"/>
                          <a:ea typeface="+mn-ea"/>
                          <a:cs typeface="mohammad bold art 1" pitchFamily="2" charset="-78"/>
                        </a:rPr>
                        <a:t>صندوق الاكتتاب العام</a:t>
                      </a:r>
                      <a:r>
                        <a:rPr lang="ar-KW" sz="1400" b="0" kern="1200" baseline="0" dirty="0" smtClean="0">
                          <a:solidFill>
                            <a:schemeClr val="tx2"/>
                          </a:solidFill>
                          <a:latin typeface="+mn-lt"/>
                          <a:ea typeface="+mn-ea"/>
                          <a:cs typeface="mohammad bold art 1" pitchFamily="2" charset="-78"/>
                        </a:rPr>
                        <a:t>: يجب ألا تقل مشاركة مدير الصندوق في وحدات الصندوق عن مبلغ 250,000 دينار كويتي، ولا يجوز أن يتصرف في تلك الوحدات أو يستردها طوال مدة إدارته للصندوق. </a:t>
                      </a:r>
                    </a:p>
                    <a:p>
                      <a:pPr marL="342900" indent="-342900" algn="just" rtl="1">
                        <a:buAutoNum type="arabicPeriod"/>
                      </a:pPr>
                      <a:r>
                        <a:rPr lang="ar-KW" sz="1400" b="1" kern="1200" baseline="0" dirty="0" smtClean="0">
                          <a:solidFill>
                            <a:schemeClr val="tx2"/>
                          </a:solidFill>
                          <a:latin typeface="+mn-lt"/>
                          <a:ea typeface="+mn-ea"/>
                          <a:cs typeface="mohammad bold art 1" pitchFamily="2" charset="-78"/>
                        </a:rPr>
                        <a:t>صندوق الاكتتاب الخاص:  </a:t>
                      </a:r>
                      <a:r>
                        <a:rPr lang="ar-KW" sz="1400" b="0" kern="1200" baseline="0" dirty="0" smtClean="0">
                          <a:solidFill>
                            <a:schemeClr val="tx2"/>
                          </a:solidFill>
                          <a:latin typeface="+mn-lt"/>
                          <a:ea typeface="+mn-ea"/>
                          <a:cs typeface="mohammad bold art 1" pitchFamily="2" charset="-78"/>
                        </a:rPr>
                        <a:t>يحدد النظام الأساسي للصندوق الحد الأدنى لمشاركة مدير الصندوق</a:t>
                      </a:r>
                      <a:r>
                        <a:rPr lang="ar-KW" sz="1400" b="0" i="0" u="none" strike="noStrike" kern="1200" baseline="0" dirty="0" smtClean="0">
                          <a:solidFill>
                            <a:schemeClr val="tx1"/>
                          </a:solidFill>
                          <a:latin typeface="DiwanMuna-Bold"/>
                          <a:ea typeface="+mn-ea"/>
                          <a:cs typeface="mohammad bold art 1" pitchFamily="2" charset="-78"/>
                        </a:rPr>
                        <a:t>.</a:t>
                      </a:r>
                      <a:endParaRPr lang="en-US" sz="1400" b="0" i="0" u="none" strike="noStrike" kern="1200" baseline="0" dirty="0" smtClean="0">
                        <a:solidFill>
                          <a:schemeClr val="tx1"/>
                        </a:solidFill>
                        <a:latin typeface="DiwanMuna-Bold"/>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r" rtl="1"/>
                      <a:r>
                        <a:rPr lang="ar-KW" sz="1400" b="0" kern="1200" baseline="0" dirty="0" smtClean="0">
                          <a:solidFill>
                            <a:schemeClr val="tx2"/>
                          </a:solidFill>
                          <a:latin typeface="+mn-lt"/>
                          <a:ea typeface="+mn-ea"/>
                          <a:cs typeface="mohammad bold art 1" pitchFamily="2" charset="-78"/>
                        </a:rPr>
                        <a:t>تعديل نسبة مشاركة مدير الصندوق في الصندوق.</a:t>
                      </a: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kern="1200" baseline="0" dirty="0" smtClean="0">
                          <a:solidFill>
                            <a:schemeClr val="tx2"/>
                          </a:solidFill>
                          <a:latin typeface="+mn-lt"/>
                          <a:ea typeface="+mn-ea"/>
                          <a:cs typeface="mohammad bold art 1" pitchFamily="2" charset="-78"/>
                        </a:rPr>
                        <a:t>2-6-2</a:t>
                      </a:r>
                      <a:endParaRPr lang="en-US" sz="1400" b="0" kern="1200" baseline="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2160240">
                <a:tc>
                  <a:txBody>
                    <a:bodyPr/>
                    <a:lstStyle/>
                    <a:p>
                      <a:pPr algn="just" rtl="1"/>
                      <a:r>
                        <a:rPr lang="ar-KW" sz="1400" b="0" i="0" u="none" strike="noStrike" baseline="0" dirty="0" smtClean="0">
                          <a:solidFill>
                            <a:schemeClr val="tx2"/>
                          </a:solidFill>
                          <a:latin typeface="DiwanMuna-Bold"/>
                          <a:cs typeface="mohammad bold art 1" pitchFamily="2" charset="-78"/>
                        </a:rPr>
                        <a:t>إذا طرأ أي تغيير جوهري أو تبين وجود خطأ أو اختلاف في أي من البيانات أو المعلومات المتاحة في نشرة الاكتتاب المعتمدة من قبل الهيئة، يتعين على مدير الصندوق – </a:t>
                      </a:r>
                      <a:r>
                        <a:rPr lang="ar-KW" sz="1400" b="1" i="0" u="sng" strike="noStrike" baseline="0" dirty="0" smtClean="0">
                          <a:solidFill>
                            <a:schemeClr val="tx2"/>
                          </a:solidFill>
                          <a:latin typeface="DiwanMuna-Bold"/>
                          <a:cs typeface="mohammad bold art 1" pitchFamily="2" charset="-78"/>
                        </a:rPr>
                        <a:t>قبل انتهاء فترة الاكتتاب </a:t>
                      </a:r>
                      <a:r>
                        <a:rPr lang="ar-KW" sz="1400" b="0" i="0" u="none" strike="noStrike" baseline="0" dirty="0" smtClean="0">
                          <a:solidFill>
                            <a:schemeClr val="tx2"/>
                          </a:solidFill>
                          <a:latin typeface="DiwanMuna-Bold"/>
                          <a:cs typeface="mohammad bold art 1" pitchFamily="2" charset="-78"/>
                        </a:rPr>
                        <a:t>- أن يقدّم إلى الهيئة نشرة اكتتاب تكميلية تتضمن التعديلات اللازمة.</a:t>
                      </a:r>
                    </a:p>
                    <a:p>
                      <a:pPr algn="just" rtl="1"/>
                      <a:r>
                        <a:rPr lang="ar-KW" sz="1400" b="0" i="0" u="none" strike="noStrike" baseline="0" dirty="0" smtClean="0">
                          <a:solidFill>
                            <a:schemeClr val="tx2"/>
                          </a:solidFill>
                          <a:latin typeface="DiwanMuna-Bold"/>
                          <a:cs typeface="mohammad bold art 1" pitchFamily="2" charset="-78"/>
                        </a:rPr>
                        <a:t>ويتم إخطار كل مكتتب بنشرة الاكتتاب التكميلية بعد موافقة الهيئة عليها وقبل انتهاء فترة الاكتتاب، ويحق لأي مكتتب قام بالاكتتاب قبل إخطاره بنشرة الاكتتاب التكميلية التراجع عن اكتتابه، ويلتزم مدير الصندوق برد أموال الاكتتاب إليه خلال </a:t>
                      </a:r>
                      <a:r>
                        <a:rPr lang="ar-KW" sz="1400" b="1" i="0" u="sng" strike="noStrike" baseline="0" dirty="0" smtClean="0">
                          <a:solidFill>
                            <a:schemeClr val="tx2"/>
                          </a:solidFill>
                          <a:latin typeface="DiwanMuna-Bold"/>
                          <a:cs typeface="mohammad bold art 1" pitchFamily="2" charset="-78"/>
                        </a:rPr>
                        <a:t>مدة أقصاها يومي عمل </a:t>
                      </a:r>
                      <a:r>
                        <a:rPr lang="ar-KW" sz="1400" b="0" i="0" u="none" strike="noStrike" baseline="0" dirty="0" smtClean="0">
                          <a:solidFill>
                            <a:schemeClr val="tx2"/>
                          </a:solidFill>
                          <a:latin typeface="DiwanMuna-Bold"/>
                          <a:cs typeface="mohammad bold art 1" pitchFamily="2" charset="-78"/>
                        </a:rPr>
                        <a:t>من إبداء رغبته بالتراجع.</a:t>
                      </a:r>
                      <a:endParaRPr lang="en-US" sz="1400" b="0" kern="120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b="0" i="0" u="none" strike="noStrike" kern="1200" baseline="0" dirty="0" smtClean="0">
                          <a:solidFill>
                            <a:schemeClr val="tx2"/>
                          </a:solidFill>
                          <a:latin typeface="DiwanMuna-Bold"/>
                          <a:ea typeface="+mn-ea"/>
                          <a:cs typeface="mohammad bold art 1" pitchFamily="2" charset="-78"/>
                        </a:rPr>
                        <a:t>أحكام لنشرة الاكتتاب التكميلية.</a:t>
                      </a: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i="0" u="none" strike="noStrike" kern="1200" baseline="0" dirty="0" smtClean="0">
                          <a:solidFill>
                            <a:schemeClr val="tx2"/>
                          </a:solidFill>
                          <a:latin typeface="DiwanMuna-Bold"/>
                          <a:ea typeface="+mn-ea"/>
                          <a:cs typeface="mohammad bold art 1" pitchFamily="2" charset="-78"/>
                        </a:rPr>
                        <a:t>2-7-3</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2514598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a:solidFill>
                  <a:schemeClr val="tx2"/>
                </a:solidFill>
                <a:latin typeface="Sakkal Majalla" pitchFamily="2" charset="-78"/>
                <a:cs typeface="mohammad bold art 1" pitchFamily="2" charset="-78"/>
              </a:rPr>
              <a:t>التغييرات الجوهرية في</a:t>
            </a:r>
            <a:r>
              <a:rPr lang="en-US" sz="2800" b="1" dirty="0">
                <a:solidFill>
                  <a:schemeClr val="tx2"/>
                </a:solidFill>
                <a:latin typeface="Sakkal Majalla" pitchFamily="2" charset="-78"/>
                <a:cs typeface="mohammad bold art 1" pitchFamily="2" charset="-78"/>
              </a:rPr>
              <a:t> </a:t>
            </a:r>
            <a:r>
              <a:rPr lang="ar-KW" sz="2800" b="1" dirty="0">
                <a:solidFill>
                  <a:schemeClr val="tx2"/>
                </a:solidFill>
                <a:latin typeface="Sakkal Majalla" pitchFamily="2" charset="-78"/>
                <a:cs typeface="mohammad bold art 1" pitchFamily="2" charset="-78"/>
              </a:rPr>
              <a:t>الصناديق</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2987183186"/>
              </p:ext>
            </p:extLst>
          </p:nvPr>
        </p:nvGraphicFramePr>
        <p:xfrm>
          <a:off x="467544" y="1556791"/>
          <a:ext cx="8064896" cy="3931920"/>
        </p:xfrm>
        <a:graphic>
          <a:graphicData uri="http://schemas.openxmlformats.org/drawingml/2006/table">
            <a:tbl>
              <a:tblPr firstRow="1" bandRow="1">
                <a:tableStyleId>{5C22544A-7EE6-4342-B048-85BDC9FD1C3A}</a:tableStyleId>
              </a:tblPr>
              <a:tblGrid>
                <a:gridCol w="4896544"/>
                <a:gridCol w="2448272"/>
                <a:gridCol w="720080"/>
              </a:tblGrid>
              <a:tr h="501001">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الأثر المترتب</a:t>
                      </a:r>
                      <a:endParaRPr lang="en-US" sz="1600" b="1" kern="1200" dirty="0" smtClean="0">
                        <a:solidFill>
                          <a:schemeClr val="bg1"/>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التغيير الجوهري</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رقم المادة</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505520">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KW" sz="1400" b="0" i="0" u="none" strike="noStrike" kern="1200" baseline="0" dirty="0" smtClean="0">
                          <a:solidFill>
                            <a:schemeClr val="tx2"/>
                          </a:solidFill>
                          <a:latin typeface="DiwanMuna-Bold"/>
                          <a:ea typeface="+mn-ea"/>
                          <a:cs typeface="mohammad bold art 1" pitchFamily="2" charset="-78"/>
                        </a:rPr>
                        <a:t>الاكتفاء باشتراط أن يوجه الاكتتاب الخاص إلى العميل المحترف والذي تم تعريفه في الكتاب الأول (التعريفات).</a:t>
                      </a:r>
                      <a:endParaRPr lang="en-US" sz="1400" b="0" i="0" u="none" strike="noStrike" kern="1200" baseline="0" dirty="0">
                        <a:solidFill>
                          <a:schemeClr val="tx2"/>
                        </a:solidFill>
                        <a:latin typeface="DiwanMuna-Bold"/>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b="0" i="0" u="none" strike="noStrike" kern="1200" baseline="0" dirty="0" smtClean="0">
                          <a:solidFill>
                            <a:schemeClr val="tx2"/>
                          </a:solidFill>
                          <a:latin typeface="DiwanMuna-Bold"/>
                          <a:ea typeface="+mn-ea"/>
                          <a:cs typeface="mohammad bold art 1" pitchFamily="2" charset="-78"/>
                        </a:rPr>
                        <a:t>إلغاء الحد الأدنى للاشتراك في صناديق الاكتتاب الخاص بمبلغ </a:t>
                      </a:r>
                      <a:r>
                        <a:rPr lang="en-US" sz="1400" b="0" i="0" u="none" strike="noStrike" kern="1200" baseline="0" dirty="0" smtClean="0">
                          <a:solidFill>
                            <a:schemeClr val="tx2"/>
                          </a:solidFill>
                          <a:latin typeface="DiwanMuna-Bold"/>
                          <a:ea typeface="+mn-ea"/>
                          <a:cs typeface="mohammad bold art 1" pitchFamily="2" charset="-78"/>
                        </a:rPr>
                        <a:t>100,000</a:t>
                      </a:r>
                      <a:r>
                        <a:rPr lang="ar-KW" sz="1400" b="0" i="0" u="none" strike="noStrike" kern="1200" baseline="0" dirty="0" smtClean="0">
                          <a:solidFill>
                            <a:schemeClr val="tx2"/>
                          </a:solidFill>
                          <a:latin typeface="DiwanMuna-Bold"/>
                          <a:ea typeface="+mn-ea"/>
                          <a:cs typeface="mohammad bold art 1" pitchFamily="2" charset="-78"/>
                        </a:rPr>
                        <a:t> د.ك.</a:t>
                      </a: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i="0" u="none" strike="noStrike" kern="1200" baseline="0" dirty="0" smtClean="0">
                          <a:solidFill>
                            <a:schemeClr val="tx2"/>
                          </a:solidFill>
                          <a:latin typeface="DiwanMuna-Bold"/>
                          <a:ea typeface="+mn-ea"/>
                          <a:cs typeface="mohammad bold art 1" pitchFamily="2" charset="-78"/>
                        </a:rPr>
                        <a:t>2-8</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505520">
                <a:tc>
                  <a:txBody>
                    <a:bodyPr/>
                    <a:lstStyle/>
                    <a:p>
                      <a:pPr algn="just" rtl="1"/>
                      <a:r>
                        <a:rPr lang="ar-KW" sz="1400" b="0" i="0" u="none" strike="noStrike" kern="1200" baseline="0" dirty="0" smtClean="0">
                          <a:solidFill>
                            <a:schemeClr val="tx2"/>
                          </a:solidFill>
                          <a:latin typeface="DiwanMuna-Bold"/>
                          <a:ea typeface="+mn-ea"/>
                          <a:cs typeface="mohammad bold art 1" pitchFamily="2" charset="-78"/>
                        </a:rPr>
                        <a:t>تعديل النظام الأساسي لصندوق الاكتتاب الخاص لينص على أحكام المواد التي تم استثنائها. </a:t>
                      </a:r>
                      <a:endParaRPr lang="en-US" sz="1400" b="0" i="0" u="none" strike="noStrike" kern="1200" baseline="0" dirty="0">
                        <a:solidFill>
                          <a:schemeClr val="tx2"/>
                        </a:solidFill>
                        <a:latin typeface="DiwanMuna-Bold"/>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b="0" i="0" u="none" strike="noStrike" kern="1200" baseline="0" dirty="0" smtClean="0">
                          <a:solidFill>
                            <a:schemeClr val="tx2"/>
                          </a:solidFill>
                          <a:latin typeface="DiwanMuna-Bold"/>
                          <a:ea typeface="+mn-ea"/>
                          <a:cs typeface="mohammad bold art 1" pitchFamily="2" charset="-78"/>
                        </a:rPr>
                        <a:t>استثناء صناديق الاكتتاب الخاص من بعض أحكام الاكتتاب العام. </a:t>
                      </a: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i="0" u="none" strike="noStrike" kern="1200" baseline="0" dirty="0" smtClean="0">
                          <a:solidFill>
                            <a:schemeClr val="tx2"/>
                          </a:solidFill>
                          <a:latin typeface="DiwanMuna-Bold"/>
                          <a:ea typeface="+mn-ea"/>
                          <a:cs typeface="mohammad bold art 1" pitchFamily="2" charset="-78"/>
                        </a:rPr>
                        <a:t>2-8-3</a:t>
                      </a:r>
                      <a:r>
                        <a:rPr lang="ar-KW" sz="1400" b="0" i="0" u="none" strike="noStrike" kern="1200" baseline="0" dirty="0" smtClean="0">
                          <a:solidFill>
                            <a:srgbClr val="FF0000"/>
                          </a:solidFill>
                          <a:latin typeface="DiwanMuna-Bold"/>
                          <a:ea typeface="+mn-ea"/>
                          <a:cs typeface="mohammad bold art 1" pitchFamily="2" charset="-78"/>
                        </a:rPr>
                        <a:t>*</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505520">
                <a:tc>
                  <a:txBody>
                    <a:bodyPr/>
                    <a:lstStyle/>
                    <a:p>
                      <a:pPr algn="just" rtl="1"/>
                      <a:r>
                        <a:rPr lang="ar-KW" sz="1400" b="0" i="0" u="none" strike="noStrike" kern="1200" baseline="0" dirty="0" smtClean="0">
                          <a:solidFill>
                            <a:schemeClr val="tx2"/>
                          </a:solidFill>
                          <a:latin typeface="DiwanMuna-Bold"/>
                          <a:ea typeface="+mn-ea"/>
                          <a:cs typeface="mohammad bold art 1" pitchFamily="2" charset="-78"/>
                        </a:rPr>
                        <a:t>يتوقف مدير صندوق الاكتتاب الخاص عن نشر</a:t>
                      </a:r>
                      <a:r>
                        <a:rPr lang="en-US" sz="1400" b="0" i="0" u="none" strike="noStrike" kern="1200" baseline="0" smtClean="0">
                          <a:solidFill>
                            <a:schemeClr val="tx2"/>
                          </a:solidFill>
                          <a:latin typeface="DiwanMuna-Bold"/>
                          <a:ea typeface="+mn-ea"/>
                          <a:cs typeface="mohammad bold art 1" pitchFamily="2" charset="-78"/>
                        </a:rPr>
                        <a:t> </a:t>
                      </a:r>
                      <a:r>
                        <a:rPr lang="ar-KW" sz="1400" b="0" i="0" u="none" strike="noStrike" kern="1200" baseline="0" smtClean="0">
                          <a:solidFill>
                            <a:schemeClr val="tx2"/>
                          </a:solidFill>
                          <a:latin typeface="DiwanMuna-Bold"/>
                          <a:ea typeface="+mn-ea"/>
                          <a:cs typeface="mohammad bold art 1" pitchFamily="2" charset="-78"/>
                        </a:rPr>
                        <a:t>المعلومات </a:t>
                      </a:r>
                      <a:r>
                        <a:rPr lang="ar-KW" sz="1400" b="0" i="0" u="none" strike="noStrike" kern="1200" baseline="0" dirty="0" smtClean="0">
                          <a:solidFill>
                            <a:schemeClr val="tx2"/>
                          </a:solidFill>
                          <a:latin typeface="DiwanMuna-Bold"/>
                          <a:ea typeface="+mn-ea"/>
                          <a:cs typeface="mohammad bold art 1" pitchFamily="2" charset="-78"/>
                        </a:rPr>
                        <a:t>الشهرية والبيانات المالية في البورصة.</a:t>
                      </a:r>
                      <a:endParaRPr lang="en-US" sz="1400" b="0" i="0" u="none" strike="noStrike" kern="1200" baseline="0" dirty="0">
                        <a:solidFill>
                          <a:schemeClr val="tx2"/>
                        </a:solidFill>
                        <a:latin typeface="DiwanMuna-Bold"/>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b="0" i="0" u="none" strike="noStrike" kern="1200" baseline="0" dirty="0" smtClean="0">
                          <a:solidFill>
                            <a:schemeClr val="tx2"/>
                          </a:solidFill>
                          <a:latin typeface="DiwanMuna-Bold"/>
                          <a:ea typeface="+mn-ea"/>
                          <a:cs typeface="mohammad bold art 1" pitchFamily="2" charset="-78"/>
                        </a:rPr>
                        <a:t>إعفاء صندوق الاكتتاب الخاص، من نشر</a:t>
                      </a:r>
                      <a:r>
                        <a:rPr lang="en-US" sz="1400" b="0" i="0" u="none" strike="noStrike" kern="1200" baseline="0" dirty="0" smtClean="0">
                          <a:solidFill>
                            <a:schemeClr val="tx2"/>
                          </a:solidFill>
                          <a:latin typeface="DiwanMuna-Bold"/>
                          <a:ea typeface="+mn-ea"/>
                          <a:cs typeface="mohammad bold art 1" pitchFamily="2" charset="-78"/>
                        </a:rPr>
                        <a:t> </a:t>
                      </a:r>
                      <a:r>
                        <a:rPr lang="ar-KW" sz="1400" b="0" i="0" u="none" strike="noStrike" kern="1200" baseline="0" dirty="0" smtClean="0">
                          <a:solidFill>
                            <a:schemeClr val="tx2"/>
                          </a:solidFill>
                          <a:latin typeface="DiwanMuna-Bold"/>
                          <a:ea typeface="+mn-ea"/>
                          <a:cs typeface="mohammad bold art 1" pitchFamily="2" charset="-78"/>
                        </a:rPr>
                        <a:t>المعلومات الشهرية والبيانات المالية في البورصة، مع الالتزام بتزويد الهيئة فقط بنسخة من البيانات المالية للصندوق.</a:t>
                      </a: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i="0" u="none" strike="noStrike" kern="1200" baseline="0" dirty="0" smtClean="0">
                          <a:solidFill>
                            <a:schemeClr val="tx2"/>
                          </a:solidFill>
                          <a:latin typeface="DiwanMuna-Bold"/>
                          <a:ea typeface="+mn-ea"/>
                          <a:cs typeface="mohammad bold art 1" pitchFamily="2" charset="-78"/>
                        </a:rPr>
                        <a:t>2-8-4</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505520">
                <a:tc>
                  <a:txBody>
                    <a:bodyPr/>
                    <a:lstStyle/>
                    <a:p>
                      <a:pPr algn="just" rtl="1"/>
                      <a:r>
                        <a:rPr lang="ar-KW" sz="1400" b="0" i="0" u="none" strike="noStrike" kern="1200" baseline="0" dirty="0" smtClean="0">
                          <a:solidFill>
                            <a:schemeClr val="tx2"/>
                          </a:solidFill>
                          <a:latin typeface="DiwanMuna-Bold"/>
                          <a:ea typeface="+mn-ea"/>
                          <a:cs typeface="mohammad bold art 1" pitchFamily="2" charset="-78"/>
                        </a:rPr>
                        <a:t>يلتزم مدير الصندوق بتعويض أي شخص قد تلحق به أضرار نتيجة أي بيانات غير</a:t>
                      </a:r>
                      <a:r>
                        <a:rPr lang="en-US" sz="1400" b="0" i="0" u="none" strike="noStrike" kern="1200" baseline="0" dirty="0" smtClean="0">
                          <a:solidFill>
                            <a:schemeClr val="tx2"/>
                          </a:solidFill>
                          <a:latin typeface="DiwanMuna-Bold"/>
                          <a:ea typeface="+mn-ea"/>
                          <a:cs typeface="mohammad bold art 1" pitchFamily="2" charset="-78"/>
                        </a:rPr>
                        <a:t> </a:t>
                      </a:r>
                      <a:r>
                        <a:rPr lang="ar-KW" sz="1400" b="0" i="0" u="none" strike="noStrike" kern="1200" baseline="0" dirty="0" smtClean="0">
                          <a:solidFill>
                            <a:schemeClr val="tx2"/>
                          </a:solidFill>
                          <a:latin typeface="DiwanMuna-Bold"/>
                          <a:ea typeface="+mn-ea"/>
                          <a:cs typeface="mohammad bold art 1" pitchFamily="2" charset="-78"/>
                        </a:rPr>
                        <a:t>صحيحة أو مضللة واردة في نشرة الاكتتاب أو نتيجة إغفال أي بيانات أو معلومات يلزم ذكرها في نشرة الاكتتاب.</a:t>
                      </a:r>
                      <a:endParaRPr lang="en-US" sz="1400" b="0" i="0" u="none" strike="noStrike" kern="1200" baseline="0" dirty="0">
                        <a:solidFill>
                          <a:schemeClr val="tx2"/>
                        </a:solidFill>
                        <a:latin typeface="DiwanMuna-Bold"/>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r"/>
                      <a:r>
                        <a:rPr lang="ar-KW" sz="1400" b="0" i="0" u="none" strike="noStrike" kern="1200" baseline="0" dirty="0" smtClean="0">
                          <a:solidFill>
                            <a:schemeClr val="tx2"/>
                          </a:solidFill>
                          <a:latin typeface="DiwanMuna-Bold"/>
                          <a:ea typeface="+mn-ea"/>
                          <a:cs typeface="mohammad bold art 1" pitchFamily="2" charset="-78"/>
                        </a:rPr>
                        <a:t>المسؤولية عن نشرة الاكتتاب.</a:t>
                      </a:r>
                      <a:endParaRPr lang="en-US" sz="1400" b="0" u="none" kern="120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i="0" u="none" strike="noStrike" kern="1200" baseline="0" dirty="0" smtClean="0">
                          <a:solidFill>
                            <a:schemeClr val="tx2"/>
                          </a:solidFill>
                          <a:latin typeface="DiwanMuna-Bold"/>
                          <a:ea typeface="+mn-ea"/>
                          <a:cs typeface="mohammad bold art 1" pitchFamily="2" charset="-78"/>
                        </a:rPr>
                        <a:t>2-9-1</a:t>
                      </a:r>
                      <a:endParaRPr lang="en-US" sz="1400" b="0" i="0" u="none" strike="noStrike" kern="1200" baseline="0" dirty="0">
                        <a:solidFill>
                          <a:schemeClr val="tx2"/>
                        </a:solidFill>
                        <a:latin typeface="DiwanMuna-Bold"/>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29340046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a:solidFill>
                  <a:schemeClr val="tx2"/>
                </a:solidFill>
                <a:latin typeface="Sakkal Majalla" pitchFamily="2" charset="-78"/>
                <a:cs typeface="mohammad bold art 1" pitchFamily="2" charset="-78"/>
              </a:rPr>
              <a:t>التغييرات الجوهرية في</a:t>
            </a:r>
            <a:r>
              <a:rPr lang="en-US" sz="2800" b="1" dirty="0">
                <a:solidFill>
                  <a:schemeClr val="tx2"/>
                </a:solidFill>
                <a:latin typeface="Sakkal Majalla" pitchFamily="2" charset="-78"/>
                <a:cs typeface="mohammad bold art 1" pitchFamily="2" charset="-78"/>
              </a:rPr>
              <a:t> </a:t>
            </a:r>
            <a:r>
              <a:rPr lang="ar-KW" sz="2800" b="1" dirty="0">
                <a:solidFill>
                  <a:schemeClr val="tx2"/>
                </a:solidFill>
                <a:latin typeface="Sakkal Majalla" pitchFamily="2" charset="-78"/>
                <a:cs typeface="mohammad bold art 1" pitchFamily="2" charset="-78"/>
              </a:rPr>
              <a:t>الصناديق</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95401"/>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2134534949"/>
              </p:ext>
            </p:extLst>
          </p:nvPr>
        </p:nvGraphicFramePr>
        <p:xfrm>
          <a:off x="533400" y="1376298"/>
          <a:ext cx="7927032" cy="4799818"/>
        </p:xfrm>
        <a:graphic>
          <a:graphicData uri="http://schemas.openxmlformats.org/drawingml/2006/table">
            <a:tbl>
              <a:tblPr firstRow="1" bandRow="1">
                <a:tableStyleId>{5C22544A-7EE6-4342-B048-85BDC9FD1C3A}</a:tableStyleId>
              </a:tblPr>
              <a:tblGrid>
                <a:gridCol w="3966592"/>
                <a:gridCol w="3181892"/>
                <a:gridCol w="778548"/>
              </a:tblGrid>
              <a:tr h="55586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الأثر المترتب</a:t>
                      </a:r>
                      <a:endParaRPr lang="en-US" sz="1600" b="1" kern="1200" dirty="0" smtClean="0">
                        <a:solidFill>
                          <a:schemeClr val="bg1"/>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التغيير الجوهري</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رقم المادة</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1316531">
                <a:tc>
                  <a:txBody>
                    <a:bodyPr/>
                    <a:lstStyle/>
                    <a:p>
                      <a:pPr algn="just" rtl="1"/>
                      <a:r>
                        <a:rPr lang="ar-KW" sz="1400" b="0" i="0" u="none" strike="noStrike" kern="1200" baseline="0" dirty="0" smtClean="0">
                          <a:solidFill>
                            <a:schemeClr val="tx2"/>
                          </a:solidFill>
                          <a:latin typeface="DiwanMuna-Bold"/>
                          <a:ea typeface="+mn-ea"/>
                          <a:cs typeface="mohammad bold art 1" pitchFamily="2" charset="-78"/>
                        </a:rPr>
                        <a:t>تلتزم الصناديق بتضمين المعلومات الأساسية الواردة في المادة (2-10-2) في أنظمتها الأساسية، وفي حال تعارضها مع النظام الأساسي الحالي يتم تعديله ليتوافق مع تلك الأحكام، كما عالجت اللائحة مسألة التوقيع على النظام الأساسي والاكتفاء بالتوقيع على طلب الاشتراك بعد الاطلاع على النظام الأساسي للصندوق.</a:t>
                      </a:r>
                      <a:endParaRPr lang="ar-KW" sz="1800" b="1" i="0" u="none" strike="noStrike" kern="1200" baseline="0" dirty="0" smtClean="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ar-KW" sz="1400" b="0" i="0" u="none" strike="noStrike" kern="1200" baseline="0" dirty="0" smtClean="0">
                          <a:solidFill>
                            <a:schemeClr val="tx2"/>
                          </a:solidFill>
                          <a:latin typeface="DiwanMuna-Bold"/>
                          <a:ea typeface="+mn-ea"/>
                          <a:cs typeface="mohammad bold art 1" pitchFamily="2" charset="-78"/>
                        </a:rPr>
                        <a:t>إضافة </a:t>
                      </a:r>
                      <a:r>
                        <a:rPr lang="ar-SA" sz="1400" b="0" i="0" u="none" strike="noStrike" kern="1200" baseline="0" dirty="0" smtClean="0">
                          <a:solidFill>
                            <a:schemeClr val="tx2"/>
                          </a:solidFill>
                          <a:latin typeface="DiwanMuna-Bold"/>
                          <a:ea typeface="+mn-ea"/>
                          <a:cs typeface="mohammad bold art 1" pitchFamily="2" charset="-78"/>
                        </a:rPr>
                        <a:t>أحكام </a:t>
                      </a:r>
                      <a:r>
                        <a:rPr lang="ar-KW" sz="1400" b="0" i="0" u="none" strike="noStrike" kern="1200" baseline="0" dirty="0" smtClean="0">
                          <a:solidFill>
                            <a:schemeClr val="tx2"/>
                          </a:solidFill>
                          <a:latin typeface="DiwanMuna-Bold"/>
                          <a:ea typeface="+mn-ea"/>
                          <a:cs typeface="mohammad bold art 1" pitchFamily="2" charset="-78"/>
                        </a:rPr>
                        <a:t>تفصيلية </a:t>
                      </a:r>
                      <a:r>
                        <a:rPr lang="ar-SA" sz="1400" b="0" i="0" u="none" strike="noStrike" kern="1200" baseline="0" dirty="0" smtClean="0">
                          <a:solidFill>
                            <a:schemeClr val="tx2"/>
                          </a:solidFill>
                          <a:latin typeface="DiwanMuna-Bold"/>
                          <a:ea typeface="+mn-ea"/>
                          <a:cs typeface="mohammad bold art 1" pitchFamily="2" charset="-78"/>
                        </a:rPr>
                        <a:t>للنظام الأساسي ومعالجة مسألة التوقيع على النظام الأساسي</a:t>
                      </a:r>
                      <a:r>
                        <a:rPr lang="ar-KW" sz="1400" b="0" i="0" u="none" strike="noStrike" kern="1200" baseline="0" dirty="0" smtClean="0">
                          <a:solidFill>
                            <a:schemeClr val="tx2"/>
                          </a:solidFill>
                          <a:latin typeface="DiwanMuna-Bold"/>
                          <a:ea typeface="+mn-ea"/>
                          <a:cs typeface="mohammad bold art 1" pitchFamily="2" charset="-78"/>
                        </a:rPr>
                        <a:t>.</a:t>
                      </a:r>
                      <a:endParaRPr lang="ar-KW" sz="1400" dirty="0" smtClean="0">
                        <a:solidFill>
                          <a:schemeClr val="tx2"/>
                        </a:solidFill>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i="0" u="none" strike="noStrike" kern="1200" baseline="0" dirty="0" smtClean="0">
                          <a:solidFill>
                            <a:schemeClr val="tx2"/>
                          </a:solidFill>
                          <a:latin typeface="DiwanMuna-Bold"/>
                          <a:ea typeface="+mn-ea"/>
                          <a:cs typeface="mohammad bold art 1" pitchFamily="2" charset="-78"/>
                        </a:rPr>
                        <a:t>2-10-1</a:t>
                      </a:r>
                    </a:p>
                    <a:p>
                      <a:pPr marL="0" algn="ctr" defTabSz="914400" rtl="1" eaLnBrk="1" latinLnBrk="0" hangingPunct="1"/>
                      <a:endParaRPr lang="ar-KW" sz="1400" b="0" i="0" u="none" strike="noStrike" kern="1200" baseline="0" dirty="0" smtClean="0">
                        <a:solidFill>
                          <a:schemeClr val="tx2"/>
                        </a:solidFill>
                        <a:latin typeface="DiwanMuna-Bold"/>
                        <a:ea typeface="+mn-ea"/>
                        <a:cs typeface="mohammad bold art 1" pitchFamily="2" charset="-78"/>
                      </a:endParaRPr>
                    </a:p>
                    <a:p>
                      <a:pPr marL="0" algn="ctr" defTabSz="914400" rtl="1" eaLnBrk="1" latinLnBrk="0" hangingPunct="1"/>
                      <a:endParaRPr lang="en-US" sz="1400" b="0" i="0" u="none" strike="noStrike" kern="1200" baseline="0" dirty="0">
                        <a:solidFill>
                          <a:schemeClr val="tx2"/>
                        </a:solidFill>
                        <a:latin typeface="DiwanMuna-Bold"/>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1111738">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ar-KW" sz="1400" b="0" i="0" u="none" strike="noStrike" kern="1200" baseline="0" dirty="0" smtClean="0">
                          <a:solidFill>
                            <a:schemeClr val="tx2"/>
                          </a:solidFill>
                          <a:latin typeface="DiwanMuna-Bold"/>
                          <a:ea typeface="+mn-ea"/>
                          <a:cs typeface="mohammad bold art 1" pitchFamily="2" charset="-78"/>
                        </a:rPr>
                        <a:t>على مدير الصندوق إضافة جدول إلى النظام الأساسي للصندوق يوضح كافة الرسوم والمصاريف والأتعاب، سواء كانت مستحقة على حملة الوحدات أو من أصول الصندوق أو التي تدفع من مدير الصندوق.</a:t>
                      </a: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ar-KW" sz="1400" b="0" i="0" u="none" strike="noStrike" kern="1200" baseline="0" dirty="0" smtClean="0">
                          <a:solidFill>
                            <a:schemeClr val="tx2"/>
                          </a:solidFill>
                          <a:latin typeface="DiwanMuna-Bold"/>
                          <a:ea typeface="+mn-ea"/>
                          <a:cs typeface="mohammad bold art 1" pitchFamily="2" charset="-78"/>
                        </a:rPr>
                        <a:t>وجوب تضمين النظام الأساسي جدولاً لكافة رسوم ومصاريف وأتعاب الصندوق.</a:t>
                      </a: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i="0" u="none" strike="noStrike" kern="1200" baseline="0" dirty="0" smtClean="0">
                          <a:solidFill>
                            <a:schemeClr val="tx2"/>
                          </a:solidFill>
                          <a:latin typeface="DiwanMuna-Bold"/>
                          <a:ea typeface="+mn-ea"/>
                          <a:cs typeface="mohammad bold art 1" pitchFamily="2" charset="-78"/>
                        </a:rPr>
                        <a:t>2-10-2</a:t>
                      </a:r>
                      <a:endParaRPr lang="en-US" sz="1400" b="0" i="0" u="none" strike="noStrike" kern="1200" baseline="0" dirty="0">
                        <a:solidFill>
                          <a:schemeClr val="tx2"/>
                        </a:solidFill>
                        <a:latin typeface="DiwanMuna-Bold"/>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1704242">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ar-KW" sz="1400" b="0" i="0" u="none" strike="noStrike" kern="1200" baseline="0" dirty="0" smtClean="0">
                          <a:solidFill>
                            <a:schemeClr val="tx2"/>
                          </a:solidFill>
                          <a:latin typeface="DiwanMuna-Bold"/>
                          <a:ea typeface="+mn-ea"/>
                          <a:cs typeface="mohammad bold art 1" pitchFamily="2" charset="-78"/>
                        </a:rPr>
                        <a:t>تضمين النظام الأساسي للصندوق آلية لإخطار</a:t>
                      </a:r>
                      <a:r>
                        <a:rPr lang="en-US" sz="1400" b="0" i="0" u="none" strike="noStrike" kern="1200" baseline="0" dirty="0" smtClean="0">
                          <a:solidFill>
                            <a:schemeClr val="tx2"/>
                          </a:solidFill>
                          <a:latin typeface="DiwanMuna-Bold"/>
                          <a:ea typeface="+mn-ea"/>
                          <a:cs typeface="mohammad bold art 1" pitchFamily="2" charset="-78"/>
                        </a:rPr>
                        <a:t> </a:t>
                      </a:r>
                      <a:r>
                        <a:rPr lang="ar-KW" sz="1400" b="0" i="0" u="none" strike="noStrike" kern="1200" baseline="0" dirty="0" smtClean="0">
                          <a:solidFill>
                            <a:schemeClr val="tx2"/>
                          </a:solidFill>
                          <a:latin typeface="DiwanMuna-Bold"/>
                          <a:ea typeface="+mn-ea"/>
                          <a:cs typeface="mohammad bold art 1" pitchFamily="2" charset="-78"/>
                        </a:rPr>
                        <a:t>حملة الوحدات بتعديلات النظام عن طريق وسائل الاتصال الحديثة.</a:t>
                      </a:r>
                    </a:p>
                    <a:p>
                      <a:pPr algn="just" rtl="1"/>
                      <a:endParaRPr lang="ar-KW" sz="1800" b="1" i="0" u="none" strike="noStrike" kern="1200" baseline="0" dirty="0" smtClean="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ar-KW" sz="1350" b="0" i="0" u="none" strike="noStrike" kern="1200" baseline="0" dirty="0" smtClean="0">
                          <a:solidFill>
                            <a:schemeClr val="tx2"/>
                          </a:solidFill>
                          <a:latin typeface="DiwanMuna-Bold"/>
                          <a:ea typeface="+mn-ea"/>
                          <a:cs typeface="mohammad bold art 1" pitchFamily="2" charset="-78"/>
                        </a:rPr>
                        <a:t>الهيئة تحدد موعد نفاذ تعديلات النظام الأساسي، وعلى مدير الصندوق </a:t>
                      </a:r>
                      <a:r>
                        <a:rPr lang="ar-SA" sz="1350" b="0" i="0" u="none" strike="noStrike" kern="1200" baseline="0" dirty="0" smtClean="0">
                          <a:solidFill>
                            <a:schemeClr val="tx2"/>
                          </a:solidFill>
                          <a:latin typeface="DiwanMuna-Bold"/>
                          <a:ea typeface="+mn-ea"/>
                          <a:cs typeface="mohammad bold art 1" pitchFamily="2" charset="-78"/>
                        </a:rPr>
                        <a:t>إخطار حملة الوحدات بأي تعديل يتم على</a:t>
                      </a:r>
                      <a:r>
                        <a:rPr lang="ar-KW" sz="1350" b="0" i="0" u="none" strike="noStrike" kern="1200" baseline="0" dirty="0" smtClean="0">
                          <a:solidFill>
                            <a:schemeClr val="tx2"/>
                          </a:solidFill>
                          <a:latin typeface="DiwanMuna-Bold"/>
                          <a:ea typeface="+mn-ea"/>
                          <a:cs typeface="mohammad bold art 1" pitchFamily="2" charset="-78"/>
                        </a:rPr>
                        <a:t> النظام خلال فترة لا</a:t>
                      </a:r>
                      <a:r>
                        <a:rPr lang="en-US" sz="1350" b="0" i="0" u="none" strike="noStrike" kern="1200" baseline="0" dirty="0" smtClean="0">
                          <a:solidFill>
                            <a:schemeClr val="tx2"/>
                          </a:solidFill>
                          <a:latin typeface="DiwanMuna-Bold"/>
                          <a:ea typeface="+mn-ea"/>
                          <a:cs typeface="mohammad bold art 1" pitchFamily="2" charset="-78"/>
                        </a:rPr>
                        <a:t> </a:t>
                      </a:r>
                      <a:r>
                        <a:rPr lang="ar-KW" sz="1350" b="0" i="0" u="none" strike="noStrike" kern="1200" baseline="0" dirty="0" smtClean="0">
                          <a:solidFill>
                            <a:schemeClr val="tx2"/>
                          </a:solidFill>
                          <a:latin typeface="DiwanMuna-Bold"/>
                          <a:ea typeface="+mn-ea"/>
                          <a:cs typeface="mohammad bold art 1" pitchFamily="2" charset="-78"/>
                        </a:rPr>
                        <a:t>تتجاوز</a:t>
                      </a:r>
                      <a:r>
                        <a:rPr lang="en-US" sz="1350" b="0" i="0" u="none" strike="noStrike" kern="1200" baseline="0" dirty="0" smtClean="0">
                          <a:solidFill>
                            <a:schemeClr val="tx2"/>
                          </a:solidFill>
                          <a:latin typeface="DiwanMuna-Bold"/>
                          <a:ea typeface="+mn-ea"/>
                          <a:cs typeface="mohammad bold art 1" pitchFamily="2" charset="-78"/>
                        </a:rPr>
                        <a:t> </a:t>
                      </a:r>
                      <a:r>
                        <a:rPr lang="ar-SA" sz="1350" b="0" i="0" u="none" strike="noStrike" kern="1200" baseline="0" dirty="0" smtClean="0">
                          <a:solidFill>
                            <a:schemeClr val="tx2"/>
                          </a:solidFill>
                          <a:latin typeface="DiwanMuna-Bold"/>
                          <a:ea typeface="+mn-ea"/>
                          <a:cs typeface="mohammad bold art 1" pitchFamily="2" charset="-78"/>
                        </a:rPr>
                        <a:t>عشرة أيام عمل من تاريخ موافقة الهيئة على هذا التعديل</a:t>
                      </a:r>
                      <a:r>
                        <a:rPr lang="ar-KW" sz="1350" b="0" i="0" u="none" strike="noStrike" kern="1200" baseline="0" dirty="0" smtClean="0">
                          <a:solidFill>
                            <a:schemeClr val="tx2"/>
                          </a:solidFill>
                          <a:latin typeface="DiwanMuna-Bold"/>
                          <a:ea typeface="+mn-ea"/>
                          <a:cs typeface="mohammad bold art 1" pitchFamily="2" charset="-78"/>
                        </a:rPr>
                        <a:t>، كما أجازت اللائحة أن يتضمن النظام الأساسي للصندوق آلية لإخطار</a:t>
                      </a:r>
                      <a:r>
                        <a:rPr lang="en-US" sz="1350" b="0" i="0" u="none" strike="noStrike" kern="1200" baseline="0" dirty="0" smtClean="0">
                          <a:solidFill>
                            <a:schemeClr val="tx2"/>
                          </a:solidFill>
                          <a:latin typeface="DiwanMuna-Bold"/>
                          <a:ea typeface="+mn-ea"/>
                          <a:cs typeface="mohammad bold art 1" pitchFamily="2" charset="-78"/>
                        </a:rPr>
                        <a:t> </a:t>
                      </a:r>
                      <a:r>
                        <a:rPr lang="ar-KW" sz="1350" b="0" i="0" u="none" strike="noStrike" kern="1200" baseline="0" dirty="0" smtClean="0">
                          <a:solidFill>
                            <a:schemeClr val="tx2"/>
                          </a:solidFill>
                          <a:latin typeface="DiwanMuna-Bold"/>
                          <a:ea typeface="+mn-ea"/>
                          <a:cs typeface="mohammad bold art 1" pitchFamily="2" charset="-78"/>
                        </a:rPr>
                        <a:t>حملة الوحدات بتعديلات النظام عن طريق وسائل الاتصال الحديثة.</a:t>
                      </a: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i="0" u="none" strike="noStrike" kern="1200" baseline="0" dirty="0" smtClean="0">
                          <a:solidFill>
                            <a:schemeClr val="tx2"/>
                          </a:solidFill>
                          <a:latin typeface="DiwanMuna-Bold"/>
                          <a:ea typeface="+mn-ea"/>
                          <a:cs typeface="mohammad bold art 1" pitchFamily="2" charset="-78"/>
                        </a:rPr>
                        <a:t>2-10-3</a:t>
                      </a:r>
                      <a:endParaRPr lang="en-US" sz="1400" b="0" i="0" u="none" strike="noStrike" kern="1200" baseline="0" dirty="0">
                        <a:solidFill>
                          <a:schemeClr val="tx2"/>
                        </a:solidFill>
                        <a:latin typeface="DiwanMuna-Bold"/>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32408406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a:solidFill>
                  <a:schemeClr val="tx2"/>
                </a:solidFill>
                <a:latin typeface="Sakkal Majalla" pitchFamily="2" charset="-78"/>
                <a:cs typeface="mohammad bold art 1" pitchFamily="2" charset="-78"/>
              </a:rPr>
              <a:t>التغييرات الجوهرية في</a:t>
            </a:r>
            <a:r>
              <a:rPr lang="en-US" sz="2800" b="1" dirty="0">
                <a:solidFill>
                  <a:schemeClr val="tx2"/>
                </a:solidFill>
                <a:latin typeface="Sakkal Majalla" pitchFamily="2" charset="-78"/>
                <a:cs typeface="mohammad bold art 1" pitchFamily="2" charset="-78"/>
              </a:rPr>
              <a:t> </a:t>
            </a:r>
            <a:r>
              <a:rPr lang="ar-KW" sz="2800" b="1" dirty="0">
                <a:solidFill>
                  <a:schemeClr val="tx2"/>
                </a:solidFill>
                <a:latin typeface="Sakkal Majalla" pitchFamily="2" charset="-78"/>
                <a:cs typeface="mohammad bold art 1" pitchFamily="2" charset="-78"/>
              </a:rPr>
              <a:t>الصناديق</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1581917183"/>
              </p:ext>
            </p:extLst>
          </p:nvPr>
        </p:nvGraphicFramePr>
        <p:xfrm>
          <a:off x="467544" y="1556791"/>
          <a:ext cx="8064896" cy="4177250"/>
        </p:xfrm>
        <a:graphic>
          <a:graphicData uri="http://schemas.openxmlformats.org/drawingml/2006/table">
            <a:tbl>
              <a:tblPr firstRow="1" bandRow="1">
                <a:tableStyleId>{5C22544A-7EE6-4342-B048-85BDC9FD1C3A}</a:tableStyleId>
              </a:tblPr>
              <a:tblGrid>
                <a:gridCol w="4536504"/>
                <a:gridCol w="2736304"/>
                <a:gridCol w="792088"/>
              </a:tblGrid>
              <a:tr h="645017">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الأثر المترتب</a:t>
                      </a:r>
                      <a:endParaRPr lang="en-US" sz="1600" b="1" kern="1200" dirty="0" smtClean="0">
                        <a:solidFill>
                          <a:schemeClr val="bg1"/>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التغيير الجوهري</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رقم المادة</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789033">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ar-SA" sz="1400" b="0" i="0" u="none" strike="noStrike" kern="1200" baseline="0" dirty="0" smtClean="0">
                          <a:solidFill>
                            <a:schemeClr val="tx2"/>
                          </a:solidFill>
                          <a:latin typeface="DiwanMuna-Bold"/>
                          <a:ea typeface="+mn-ea"/>
                          <a:cs typeface="mohammad bold art 1" pitchFamily="2" charset="-78"/>
                        </a:rPr>
                        <a:t>تحديد مفهوم ومسؤوليات</a:t>
                      </a:r>
                      <a:r>
                        <a:rPr lang="ar-KW" sz="1400" b="0" i="0" u="none" strike="noStrike" kern="1200" baseline="0" dirty="0" smtClean="0">
                          <a:solidFill>
                            <a:schemeClr val="tx2"/>
                          </a:solidFill>
                          <a:latin typeface="DiwanMuna-Bold"/>
                          <a:ea typeface="+mn-ea"/>
                          <a:cs typeface="mohammad bold art 1" pitchFamily="2" charset="-78"/>
                        </a:rPr>
                        <a:t> ومهام</a:t>
                      </a:r>
                      <a:r>
                        <a:rPr lang="ar-SA" sz="1400" b="0" i="0" u="none" strike="noStrike" kern="1200" baseline="0" dirty="0" smtClean="0">
                          <a:solidFill>
                            <a:schemeClr val="tx2"/>
                          </a:solidFill>
                          <a:latin typeface="DiwanMuna-Bold"/>
                          <a:ea typeface="+mn-ea"/>
                          <a:cs typeface="mohammad bold art 1" pitchFamily="2" charset="-78"/>
                        </a:rPr>
                        <a:t> كل من</a:t>
                      </a:r>
                      <a:r>
                        <a:rPr lang="ar-KW" sz="1400" b="0" i="0" u="none" strike="noStrike" kern="1200" baseline="0" dirty="0" smtClean="0">
                          <a:solidFill>
                            <a:schemeClr val="tx2"/>
                          </a:solidFill>
                          <a:latin typeface="DiwanMuna-Bold"/>
                          <a:ea typeface="+mn-ea"/>
                          <a:cs typeface="mohammad bold art 1" pitchFamily="2" charset="-78"/>
                        </a:rPr>
                        <a:t> مقدمي الخدمات</a:t>
                      </a:r>
                      <a:r>
                        <a:rPr lang="ar-SA" sz="1400" b="0" i="0" u="none" strike="noStrike" kern="1200" baseline="0" dirty="0" smtClean="0">
                          <a:solidFill>
                            <a:schemeClr val="tx2"/>
                          </a:solidFill>
                          <a:latin typeface="DiwanMuna-Bold"/>
                          <a:ea typeface="+mn-ea"/>
                          <a:cs typeface="mohammad bold art 1" pitchFamily="2" charset="-78"/>
                        </a:rPr>
                        <a:t> وأتعابهم،</a:t>
                      </a:r>
                      <a:r>
                        <a:rPr lang="en-US" sz="1400" b="0" i="0" u="none" strike="noStrike" kern="1200" baseline="0" dirty="0" smtClean="0">
                          <a:solidFill>
                            <a:schemeClr val="tx2"/>
                          </a:solidFill>
                          <a:latin typeface="DiwanMuna-Bold"/>
                          <a:ea typeface="+mn-ea"/>
                          <a:cs typeface="mohammad bold art 1" pitchFamily="2" charset="-78"/>
                        </a:rPr>
                        <a:t> </a:t>
                      </a:r>
                      <a:r>
                        <a:rPr lang="ar-SA" sz="1400" b="0" i="0" u="none" strike="noStrike" kern="1200" baseline="0" dirty="0" smtClean="0">
                          <a:solidFill>
                            <a:schemeClr val="tx2"/>
                          </a:solidFill>
                          <a:latin typeface="DiwanMuna-Bold"/>
                          <a:ea typeface="+mn-ea"/>
                          <a:cs typeface="mohammad bold art 1" pitchFamily="2" charset="-78"/>
                        </a:rPr>
                        <a:t>والإشارة إلى دور </a:t>
                      </a:r>
                      <a:r>
                        <a:rPr lang="ar-KW" sz="1400" b="0" i="0" u="none" strike="noStrike" kern="1200" baseline="0" dirty="0" smtClean="0">
                          <a:solidFill>
                            <a:schemeClr val="tx2"/>
                          </a:solidFill>
                          <a:latin typeface="DiwanMuna-Bold"/>
                          <a:ea typeface="+mn-ea"/>
                          <a:cs typeface="mohammad bold art 1" pitchFamily="2" charset="-78"/>
                        </a:rPr>
                        <a:t>الهيئة الإدارية للصندوق وشروط تعيينها، و</a:t>
                      </a:r>
                      <a:r>
                        <a:rPr lang="ar-SA" sz="1400" b="0" i="0" u="none" strike="noStrike" kern="1200" baseline="0" dirty="0" smtClean="0">
                          <a:solidFill>
                            <a:schemeClr val="tx2"/>
                          </a:solidFill>
                          <a:latin typeface="DiwanMuna-Bold"/>
                          <a:ea typeface="+mn-ea"/>
                          <a:cs typeface="mohammad bold art 1" pitchFamily="2" charset="-78"/>
                        </a:rPr>
                        <a:t>وضع </a:t>
                      </a:r>
                      <a:r>
                        <a:rPr lang="ar-KW" sz="1400" b="0" i="0" u="none" strike="noStrike" kern="1200" baseline="0" dirty="0" smtClean="0">
                          <a:solidFill>
                            <a:schemeClr val="tx2"/>
                          </a:solidFill>
                          <a:latin typeface="DiwanMuna-Bold"/>
                          <a:ea typeface="+mn-ea"/>
                          <a:cs typeface="mohammad bold art 1" pitchFamily="2" charset="-78"/>
                        </a:rPr>
                        <a:t>الالتزامات العامة لمقدمي الخدمات.</a:t>
                      </a: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lvl="0" algn="just" rtl="1"/>
                      <a:r>
                        <a:rPr lang="ar-KW" sz="1400" b="0" i="0" u="none" strike="noStrike" kern="1200" baseline="0" dirty="0" smtClean="0">
                          <a:solidFill>
                            <a:schemeClr val="tx2"/>
                          </a:solidFill>
                          <a:latin typeface="DiwanMuna-Bold"/>
                          <a:ea typeface="+mn-ea"/>
                          <a:cs typeface="mohammad bold art 1" pitchFamily="2" charset="-78"/>
                        </a:rPr>
                        <a:t>مقدمو الخدمات.</a:t>
                      </a:r>
                      <a:endParaRPr lang="en-US" sz="1400" b="0" i="0" u="none" strike="noStrike" kern="1200" baseline="0" dirty="0">
                        <a:solidFill>
                          <a:schemeClr val="tx2"/>
                        </a:solidFill>
                        <a:latin typeface="DiwanMuna-Bold"/>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i="0" u="none" strike="noStrike" kern="1200" baseline="0" dirty="0" smtClean="0">
                          <a:solidFill>
                            <a:schemeClr val="tx2"/>
                          </a:solidFill>
                          <a:latin typeface="DiwanMuna-Bold"/>
                          <a:ea typeface="+mn-ea"/>
                          <a:cs typeface="mohammad bold art 1" pitchFamily="2" charset="-78"/>
                        </a:rPr>
                        <a:t>2-11</a:t>
                      </a:r>
                      <a:r>
                        <a:rPr lang="ar-KW" sz="1400" b="0" i="0" u="none" strike="noStrike" kern="1200" baseline="0" dirty="0" smtClean="0">
                          <a:solidFill>
                            <a:srgbClr val="FF0000"/>
                          </a:solidFill>
                          <a:latin typeface="DiwanMuna-Bold"/>
                          <a:ea typeface="+mn-ea"/>
                          <a:cs typeface="mohammad bold art 1" pitchFamily="2" charset="-78"/>
                        </a:rPr>
                        <a:t>*</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721778">
                <a:tc>
                  <a:txBody>
                    <a:bodyPr/>
                    <a:lstStyle/>
                    <a:p>
                      <a:pPr algn="just" rtl="1"/>
                      <a:r>
                        <a:rPr lang="ar-KW" sz="1400" b="0" i="0" u="none" strike="noStrike" baseline="0" dirty="0" smtClean="0">
                          <a:solidFill>
                            <a:schemeClr val="tx2"/>
                          </a:solidFill>
                          <a:latin typeface="DiwanMuna-Bold"/>
                          <a:cs typeface="mohammad bold art 1" pitchFamily="2" charset="-78"/>
                        </a:rPr>
                        <a:t>في حالة شغور منصب أحد أعضاء الهيئة الإدارية للصندوق، أو أي من مقدمي الخدمات؛ يتعين على مدير الصندوق إخطار الهيئة بذلك </a:t>
                      </a:r>
                      <a:r>
                        <a:rPr lang="ar-KW" sz="1400" b="1" i="0" u="sng" strike="noStrike" baseline="0" dirty="0" smtClean="0">
                          <a:solidFill>
                            <a:schemeClr val="tx2"/>
                          </a:solidFill>
                          <a:latin typeface="DiwanMuna-Bold"/>
                          <a:cs typeface="mohammad bold art 1" pitchFamily="2" charset="-78"/>
                        </a:rPr>
                        <a:t>خلال مدة أقصاها خمسة أيام عمل</a:t>
                      </a:r>
                      <a:r>
                        <a:rPr lang="ar-KW" sz="1400" b="0" i="0" u="none" strike="noStrike" baseline="0" dirty="0" smtClean="0">
                          <a:solidFill>
                            <a:schemeClr val="tx2"/>
                          </a:solidFill>
                          <a:latin typeface="DiwanMuna-Bold"/>
                          <a:cs typeface="mohammad bold art 1" pitchFamily="2" charset="-78"/>
                        </a:rPr>
                        <a:t>، كما يتعين عليه تقديم طلب لشغل المناصب الشاغرة </a:t>
                      </a:r>
                      <a:r>
                        <a:rPr lang="ar-KW" sz="1400" b="1" i="0" u="sng" strike="noStrike" baseline="0" dirty="0" smtClean="0">
                          <a:solidFill>
                            <a:schemeClr val="tx2"/>
                          </a:solidFill>
                          <a:latin typeface="DiwanMuna-Bold"/>
                          <a:cs typeface="mohammad bold art 1" pitchFamily="2" charset="-78"/>
                        </a:rPr>
                        <a:t>خلال مدة أقصاها خمسة عشر يوم</a:t>
                      </a:r>
                      <a:r>
                        <a:rPr lang="ar-KW" sz="1400" b="0" i="0" u="none" strike="noStrike" baseline="0" dirty="0" smtClean="0">
                          <a:solidFill>
                            <a:schemeClr val="tx2"/>
                          </a:solidFill>
                          <a:latin typeface="DiwanMuna-Bold"/>
                          <a:cs typeface="mohammad bold art 1" pitchFamily="2" charset="-78"/>
                        </a:rPr>
                        <a:t> عمل من تاريخ انتهاء مدة الإخطار.</a:t>
                      </a:r>
                      <a:endParaRPr lang="en-US" sz="1400" b="0" kern="1200" dirty="0" smtClean="0">
                        <a:solidFill>
                          <a:schemeClr val="tx2"/>
                        </a:solidFill>
                        <a:latin typeface="+mn-lt"/>
                        <a:ea typeface="+mn-ea"/>
                        <a:cs typeface="mohammad bold art 1" pitchFamily="2" charset="-78"/>
                      </a:endParaRPr>
                    </a:p>
                    <a:p>
                      <a:pPr algn="r" rtl="1"/>
                      <a:endParaRPr lang="en-US" sz="1400" b="0" kern="120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b="0" i="0" u="none" strike="noStrike" kern="1200" baseline="0" dirty="0" smtClean="0">
                          <a:solidFill>
                            <a:schemeClr val="tx2"/>
                          </a:solidFill>
                          <a:latin typeface="DiwanMuna-Bold"/>
                          <a:ea typeface="+mn-ea"/>
                          <a:cs typeface="mohammad bold art 1" pitchFamily="2" charset="-78"/>
                        </a:rPr>
                        <a:t>تحديد آلية </a:t>
                      </a:r>
                      <a:r>
                        <a:rPr lang="ar-SA" sz="1400" b="0" i="0" u="none" strike="noStrike" kern="1200" baseline="0" dirty="0" smtClean="0">
                          <a:solidFill>
                            <a:schemeClr val="tx2"/>
                          </a:solidFill>
                          <a:latin typeface="DiwanMuna-Bold"/>
                          <a:ea typeface="+mn-ea"/>
                          <a:cs typeface="mohammad bold art 1" pitchFamily="2" charset="-78"/>
                        </a:rPr>
                        <a:t>تبديل</a:t>
                      </a:r>
                      <a:r>
                        <a:rPr lang="ar-KW" sz="1400" b="0" i="0" u="none" strike="noStrike" kern="1200" baseline="0" dirty="0" smtClean="0">
                          <a:solidFill>
                            <a:schemeClr val="tx2"/>
                          </a:solidFill>
                          <a:latin typeface="DiwanMuna-Bold"/>
                          <a:ea typeface="+mn-ea"/>
                          <a:cs typeface="mohammad bold art 1" pitchFamily="2" charset="-78"/>
                        </a:rPr>
                        <a:t> مقدمي الخدمات </a:t>
                      </a:r>
                      <a:r>
                        <a:rPr lang="ar-SA" sz="1400" b="0" i="0" u="none" strike="noStrike" kern="1200" baseline="0" dirty="0" smtClean="0">
                          <a:solidFill>
                            <a:schemeClr val="tx2"/>
                          </a:solidFill>
                          <a:latin typeface="DiwanMuna-Bold"/>
                          <a:ea typeface="+mn-ea"/>
                          <a:cs typeface="mohammad bold art 1" pitchFamily="2" charset="-78"/>
                        </a:rPr>
                        <a:t>في حال شغور </a:t>
                      </a:r>
                      <a:r>
                        <a:rPr lang="en-US" sz="1400" b="0" i="0" u="none" strike="noStrike" kern="1200" baseline="0" dirty="0" smtClean="0">
                          <a:solidFill>
                            <a:schemeClr val="tx2"/>
                          </a:solidFill>
                          <a:latin typeface="DiwanMuna-Bold"/>
                          <a:ea typeface="+mn-ea"/>
                          <a:cs typeface="mohammad bold art 1" pitchFamily="2" charset="-78"/>
                        </a:rPr>
                        <a:t> </a:t>
                      </a:r>
                      <a:r>
                        <a:rPr lang="ar-KW" sz="1400" b="0" i="0" u="none" strike="noStrike" kern="1200" baseline="0" dirty="0" smtClean="0">
                          <a:solidFill>
                            <a:schemeClr val="tx2"/>
                          </a:solidFill>
                          <a:latin typeface="DiwanMuna-Bold"/>
                          <a:ea typeface="+mn-ea"/>
                          <a:cs typeface="mohammad bold art 1" pitchFamily="2" charset="-78"/>
                        </a:rPr>
                        <a:t>أي من مناصبهم. </a:t>
                      </a: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b="0" i="0" u="none" strike="noStrike" kern="1200" baseline="0" dirty="0" smtClean="0">
                          <a:solidFill>
                            <a:schemeClr val="tx2"/>
                          </a:solidFill>
                          <a:latin typeface="DiwanMuna-Bold"/>
                          <a:ea typeface="+mn-ea"/>
                          <a:cs typeface="mohammad bold art 1" pitchFamily="2" charset="-78"/>
                        </a:rPr>
                        <a:t>2-20</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721778">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KW" sz="1400" b="0" i="0" u="none" strike="noStrike" kern="1200" baseline="0" dirty="0" smtClean="0">
                          <a:solidFill>
                            <a:schemeClr val="tx2"/>
                          </a:solidFill>
                          <a:latin typeface="DiwanMuna-Bold"/>
                          <a:ea typeface="+mn-ea"/>
                          <a:cs typeface="mohammad bold art 1" pitchFamily="2" charset="-78"/>
                        </a:rPr>
                        <a:t>الاكتفاء باشتراط الحظر على موظفي مدير الصندوق المسجلين كممثلي مدير نظام استثمار جماعي، مع الإجازة لموظفي مدير الصندوق المسجلين كممثلي مدير نظام استثمار جماعي بشغل عضوية مجلس إدارة شركة تشكل أوراقها المالية جزءاً من أصول صندوق يديره مدير الصندوق إذا كانت ضوابط الاستثمار تسمح بذلك</a:t>
                      </a:r>
                      <a:r>
                        <a:rPr lang="ar-KW" sz="1400" kern="1200" baseline="0" dirty="0" smtClean="0">
                          <a:solidFill>
                            <a:schemeClr val="tx2"/>
                          </a:solidFill>
                          <a:latin typeface="+mn-lt"/>
                          <a:ea typeface="+mn-ea"/>
                          <a:cs typeface="mohammad bold art 1" pitchFamily="2" charset="-78"/>
                        </a:rPr>
                        <a:t>.</a:t>
                      </a:r>
                      <a:endParaRPr lang="ar-KW" sz="1400" kern="1200" dirty="0" smtClean="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KW" sz="1400" b="0" i="0" u="none" strike="noStrike" kern="1200" baseline="0" dirty="0" smtClean="0">
                          <a:solidFill>
                            <a:schemeClr val="tx2"/>
                          </a:solidFill>
                          <a:latin typeface="DiwanMuna-Bold"/>
                          <a:ea typeface="+mn-ea"/>
                          <a:cs typeface="mohammad bold art 1" pitchFamily="2" charset="-78"/>
                        </a:rPr>
                        <a:t>إلغاء الحظر السابق على جميع موظفي مدير الصندوق من شغل عضوية مجلس إدارة في شركة تشكل أوراقها المالية جزءاً من أصول صندوق يديره مدير الصندوق</a:t>
                      </a:r>
                      <a:r>
                        <a:rPr lang="ar-KW" sz="1400" kern="1200" dirty="0" smtClean="0">
                          <a:solidFill>
                            <a:schemeClr val="tx2"/>
                          </a:solidFill>
                          <a:latin typeface="+mn-lt"/>
                          <a:ea typeface="+mn-ea"/>
                          <a:cs typeface="mohammad bold art 1" pitchFamily="2" charset="-78"/>
                        </a:rPr>
                        <a:t>.</a:t>
                      </a: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kern="1200" dirty="0" smtClean="0">
                          <a:solidFill>
                            <a:schemeClr val="tx2"/>
                          </a:solidFill>
                          <a:latin typeface="+mn-lt"/>
                          <a:ea typeface="+mn-ea"/>
                          <a:cs typeface="mohammad bold art 1" pitchFamily="2" charset="-78"/>
                        </a:rPr>
                        <a:t>2</a:t>
                      </a:r>
                      <a:r>
                        <a:rPr lang="ar-KW" sz="1400" b="0" i="0" u="none" strike="noStrike" kern="1200" baseline="0" dirty="0" smtClean="0">
                          <a:solidFill>
                            <a:schemeClr val="tx2"/>
                          </a:solidFill>
                          <a:latin typeface="DiwanMuna-Bold"/>
                          <a:ea typeface="+mn-ea"/>
                          <a:cs typeface="mohammad bold art 1" pitchFamily="2" charset="-78"/>
                        </a:rPr>
                        <a:t>-</a:t>
                      </a:r>
                      <a:r>
                        <a:rPr lang="ar-KW" sz="1400" kern="1200" dirty="0" smtClean="0">
                          <a:solidFill>
                            <a:schemeClr val="tx2"/>
                          </a:solidFill>
                          <a:latin typeface="+mn-lt"/>
                          <a:ea typeface="+mn-ea"/>
                          <a:cs typeface="mohammad bold art 1" pitchFamily="2" charset="-78"/>
                        </a:rPr>
                        <a:t>21</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21340692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fontAlgn="base">
              <a:spcAft>
                <a:spcPct val="0"/>
              </a:spcAft>
            </a:pPr>
            <a:r>
              <a:rPr lang="ar-KW" sz="2800" b="1" dirty="0">
                <a:solidFill>
                  <a:schemeClr val="tx2"/>
                </a:solidFill>
                <a:latin typeface="Sakkal Majalla" pitchFamily="2" charset="-78"/>
                <a:cs typeface="mohammad bold art 1" pitchFamily="2" charset="-78"/>
              </a:rPr>
              <a:t>التغييرات الجوهرية في الصناديق</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3967735993"/>
              </p:ext>
            </p:extLst>
          </p:nvPr>
        </p:nvGraphicFramePr>
        <p:xfrm>
          <a:off x="467544" y="1556791"/>
          <a:ext cx="7992888" cy="4053840"/>
        </p:xfrm>
        <a:graphic>
          <a:graphicData uri="http://schemas.openxmlformats.org/drawingml/2006/table">
            <a:tbl>
              <a:tblPr firstRow="1" bandRow="1">
                <a:tableStyleId>{5C22544A-7EE6-4342-B048-85BDC9FD1C3A}</a:tableStyleId>
              </a:tblPr>
              <a:tblGrid>
                <a:gridCol w="4680520"/>
                <a:gridCol w="2520280"/>
                <a:gridCol w="792088"/>
              </a:tblGrid>
              <a:tr h="343571">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الأثر المترتب</a:t>
                      </a:r>
                      <a:endParaRPr lang="en-US" sz="1600" b="1" kern="1200" dirty="0" smtClean="0">
                        <a:solidFill>
                          <a:schemeClr val="bg1"/>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التغيير الجوهري</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bg1"/>
                          </a:solidFill>
                          <a:latin typeface="+mn-lt"/>
                          <a:ea typeface="+mn-ea"/>
                          <a:cs typeface="mohammad bold art 1" pitchFamily="2" charset="-78"/>
                        </a:rPr>
                        <a:t>رقم المادة</a:t>
                      </a:r>
                      <a:endParaRPr lang="en-US" sz="1600" b="1" kern="1200" dirty="0" smtClean="0">
                        <a:solidFill>
                          <a:schemeClr val="bg1"/>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343571">
                <a:tc>
                  <a:txBody>
                    <a:bodyPr/>
                    <a:lstStyle/>
                    <a:p>
                      <a:pPr algn="just" rtl="1"/>
                      <a:r>
                        <a:rPr lang="ar-KW" sz="1400" kern="1200" dirty="0" smtClean="0">
                          <a:solidFill>
                            <a:schemeClr val="tx2"/>
                          </a:solidFill>
                          <a:latin typeface="+mn-lt"/>
                          <a:ea typeface="+mn-ea"/>
                          <a:cs typeface="mohammad bold art 1" pitchFamily="2" charset="-78"/>
                        </a:rPr>
                        <a:t>يحفظ سجل حملة وحدات الصندوق لدى وكالة مقاصة، ويجوز حفظ هذا السجل لدى أمين حفظ إذا كان الصندوق غير مدرج، وذلك وفقاً للأحكام الواردة في الكتاب الرابع (بورصات الأوراق المالية ووكالات المقاصة)، وتدفع أتعاب الجهة التي تحتفظ بالسجل من أموال الصندوق.</a:t>
                      </a:r>
                      <a:endParaRPr lang="en-US" sz="1400" kern="120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lvl="0" algn="just" rtl="1"/>
                      <a:r>
                        <a:rPr lang="ar-KW" sz="1400" kern="1200" dirty="0" smtClean="0">
                          <a:solidFill>
                            <a:schemeClr val="tx2"/>
                          </a:solidFill>
                          <a:latin typeface="+mn-lt"/>
                          <a:ea typeface="+mn-ea"/>
                          <a:cs typeface="mohammad bold art 1" pitchFamily="2" charset="-78"/>
                        </a:rPr>
                        <a:t>حفظ</a:t>
                      </a:r>
                      <a:r>
                        <a:rPr lang="ar-KW" sz="1400" kern="1200" baseline="0" dirty="0" smtClean="0">
                          <a:solidFill>
                            <a:schemeClr val="tx2"/>
                          </a:solidFill>
                          <a:latin typeface="+mn-lt"/>
                          <a:ea typeface="+mn-ea"/>
                          <a:cs typeface="mohammad bold art 1" pitchFamily="2" charset="-78"/>
                        </a:rPr>
                        <a:t> </a:t>
                      </a:r>
                      <a:r>
                        <a:rPr lang="ar-SA" sz="1400" kern="1200" dirty="0" smtClean="0">
                          <a:solidFill>
                            <a:schemeClr val="tx2"/>
                          </a:solidFill>
                          <a:latin typeface="+mn-lt"/>
                          <a:ea typeface="+mn-ea"/>
                          <a:cs typeface="mohammad bold art 1" pitchFamily="2" charset="-78"/>
                        </a:rPr>
                        <a:t>سجل</a:t>
                      </a:r>
                      <a:r>
                        <a:rPr lang="ar-KW" sz="1400" kern="1200" dirty="0" smtClean="0">
                          <a:solidFill>
                            <a:schemeClr val="tx2"/>
                          </a:solidFill>
                          <a:latin typeface="+mn-lt"/>
                          <a:ea typeface="+mn-ea"/>
                          <a:cs typeface="mohammad bold art 1" pitchFamily="2" charset="-78"/>
                        </a:rPr>
                        <a:t> حملة الوحدات </a:t>
                      </a:r>
                      <a:r>
                        <a:rPr lang="ar-SA" sz="1400" kern="1200" dirty="0" smtClean="0">
                          <a:solidFill>
                            <a:schemeClr val="tx2"/>
                          </a:solidFill>
                          <a:latin typeface="+mn-lt"/>
                          <a:ea typeface="+mn-ea"/>
                          <a:cs typeface="mohammad bold art 1" pitchFamily="2" charset="-78"/>
                        </a:rPr>
                        <a:t> لدى أمين الحفظ، مالم يحفظ لدى وكالة المقاصة</a:t>
                      </a:r>
                      <a:r>
                        <a:rPr lang="ar-KW" sz="1400" kern="1200" baseline="0" dirty="0" smtClean="0">
                          <a:solidFill>
                            <a:schemeClr val="tx2"/>
                          </a:solidFill>
                          <a:latin typeface="+mn-lt"/>
                          <a:ea typeface="+mn-ea"/>
                          <a:cs typeface="mohammad bold art 1" pitchFamily="2" charset="-78"/>
                        </a:rPr>
                        <a:t> </a:t>
                      </a:r>
                      <a:r>
                        <a:rPr lang="ar-KW" sz="1400" b="1" u="sng" kern="1200" baseline="0" dirty="0" smtClean="0">
                          <a:solidFill>
                            <a:schemeClr val="tx2"/>
                          </a:solidFill>
                          <a:latin typeface="+mn-lt"/>
                          <a:ea typeface="+mn-ea"/>
                          <a:cs typeface="mohammad bold art 1" pitchFamily="2" charset="-78"/>
                        </a:rPr>
                        <a:t>بدلاً من مدير الصندوق.</a:t>
                      </a:r>
                      <a:endParaRPr lang="ar-KW" sz="1400" b="1" u="sng" kern="1200" dirty="0" smtClean="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kern="1200" dirty="0" smtClean="0">
                          <a:solidFill>
                            <a:schemeClr val="tx2"/>
                          </a:solidFill>
                          <a:latin typeface="+mn-lt"/>
                          <a:ea typeface="+mn-ea"/>
                          <a:cs typeface="mohammad bold art 1" pitchFamily="2" charset="-78"/>
                        </a:rPr>
                        <a:t>2-27</a:t>
                      </a:r>
                      <a:endParaRPr lang="en-US" sz="1400" kern="120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1214969">
                <a:tc>
                  <a:txBody>
                    <a:bodyPr/>
                    <a:lstStyle/>
                    <a:p>
                      <a:pPr algn="just" rtl="1"/>
                      <a:r>
                        <a:rPr lang="ar-KW" sz="1400" kern="1200" dirty="0" smtClean="0">
                          <a:solidFill>
                            <a:schemeClr val="tx2"/>
                          </a:solidFill>
                          <a:latin typeface="+mn-lt"/>
                          <a:ea typeface="+mn-ea"/>
                          <a:cs typeface="mohammad bold art 1" pitchFamily="2" charset="-78"/>
                        </a:rPr>
                        <a:t>في حال تقويم أصل من أصول الصندوق بشكل غير صحيح أو الخطأ في حساب سعر الوحدة، يجب على من تسبب في ذلك بخطئه أن يعوّض المضرور من هذا الخطأ.</a:t>
                      </a:r>
                    </a:p>
                    <a:p>
                      <a:pPr algn="just" rtl="1"/>
                      <a:r>
                        <a:rPr lang="ar-KW" sz="1400" kern="1200" dirty="0" smtClean="0">
                          <a:solidFill>
                            <a:schemeClr val="tx2"/>
                          </a:solidFill>
                          <a:latin typeface="+mn-lt"/>
                          <a:ea typeface="+mn-ea"/>
                          <a:cs typeface="mohammad bold art 1" pitchFamily="2" charset="-78"/>
                        </a:rPr>
                        <a:t>ويجب على مدير الصندوق أن يرفق مع البيانات المالية المرحلية المراجعة أو البيانات</a:t>
                      </a:r>
                      <a:r>
                        <a:rPr lang="ar-KW" sz="1400" kern="1200" baseline="0" dirty="0" smtClean="0">
                          <a:solidFill>
                            <a:schemeClr val="tx2"/>
                          </a:solidFill>
                          <a:latin typeface="+mn-lt"/>
                          <a:ea typeface="+mn-ea"/>
                          <a:cs typeface="mohammad bold art 1" pitchFamily="2" charset="-78"/>
                        </a:rPr>
                        <a:t> </a:t>
                      </a:r>
                      <a:r>
                        <a:rPr lang="ar-KW" sz="1400" kern="1200" dirty="0" smtClean="0">
                          <a:solidFill>
                            <a:schemeClr val="tx2"/>
                          </a:solidFill>
                          <a:latin typeface="+mn-lt"/>
                          <a:ea typeface="+mn-ea"/>
                          <a:cs typeface="mohammad bold art 1" pitchFamily="2" charset="-78"/>
                        </a:rPr>
                        <a:t>المالية السنوية المدققة تقريراً يبين كل أخطاء التقويم والتسعير.</a:t>
                      </a:r>
                      <a:endParaRPr lang="en-US" sz="1400" kern="120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kern="1200" dirty="0" smtClean="0">
                          <a:solidFill>
                            <a:schemeClr val="tx2"/>
                          </a:solidFill>
                          <a:latin typeface="+mn-lt"/>
                          <a:ea typeface="+mn-ea"/>
                          <a:cs typeface="mohammad bold art 1" pitchFamily="2" charset="-78"/>
                        </a:rPr>
                        <a:t>إضافة أحكام خاصة عند الخطأ في تقويم أي من أصول الصندوق أو الخطأ في حساب سعر الوحدة.</a:t>
                      </a: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endParaRPr lang="ar-KW" sz="1400" kern="1200" dirty="0" smtClean="0">
                        <a:solidFill>
                          <a:schemeClr val="tx2"/>
                        </a:solidFill>
                        <a:latin typeface="+mn-lt"/>
                        <a:ea typeface="+mn-ea"/>
                        <a:cs typeface="mohammad bold art 1" pitchFamily="2" charset="-78"/>
                      </a:endParaRPr>
                    </a:p>
                    <a:p>
                      <a:pPr marL="0" algn="ctr" defTabSz="914400" rtl="1" eaLnBrk="1" latinLnBrk="0" hangingPunct="1"/>
                      <a:r>
                        <a:rPr lang="ar-KW" sz="1400" kern="1200" dirty="0" smtClean="0">
                          <a:solidFill>
                            <a:schemeClr val="tx2"/>
                          </a:solidFill>
                          <a:latin typeface="+mn-lt"/>
                          <a:ea typeface="+mn-ea"/>
                          <a:cs typeface="mohammad bold art 1" pitchFamily="2" charset="-78"/>
                        </a:rPr>
                        <a:t>2-24-2</a:t>
                      </a: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721778">
                <a:tc>
                  <a:txBody>
                    <a:bodyPr/>
                    <a:lstStyle/>
                    <a:p>
                      <a:pPr algn="just" rtl="1"/>
                      <a:r>
                        <a:rPr lang="ar-KW" sz="1400" kern="1200" dirty="0" smtClean="0">
                          <a:solidFill>
                            <a:schemeClr val="tx2"/>
                          </a:solidFill>
                          <a:latin typeface="+mn-lt"/>
                          <a:ea typeface="+mn-ea"/>
                          <a:cs typeface="mohammad bold art 1" pitchFamily="2" charset="-78"/>
                        </a:rPr>
                        <a:t>يجب على مدير الصندوق إعداد البيانات المالية السنوية المدققة، وأن يقدم نسخة منها </a:t>
                      </a:r>
                      <a:r>
                        <a:rPr lang="ar-KW" sz="1400" b="1" u="sng" kern="1200" dirty="0" smtClean="0">
                          <a:solidFill>
                            <a:schemeClr val="tx2"/>
                          </a:solidFill>
                          <a:latin typeface="+mn-lt"/>
                          <a:ea typeface="+mn-ea"/>
                          <a:cs typeface="mohammad bold art 1" pitchFamily="2" charset="-78"/>
                        </a:rPr>
                        <a:t>للبورصة</a:t>
                      </a:r>
                      <a:r>
                        <a:rPr lang="ar-KW" sz="1400" b="1" u="none" kern="1200" dirty="0" smtClean="0">
                          <a:solidFill>
                            <a:schemeClr val="tx2"/>
                          </a:solidFill>
                          <a:latin typeface="+mn-lt"/>
                          <a:ea typeface="+mn-ea"/>
                          <a:cs typeface="mohammad bold art 1" pitchFamily="2" charset="-78"/>
                        </a:rPr>
                        <a:t> </a:t>
                      </a:r>
                      <a:r>
                        <a:rPr lang="ar-KW" sz="1400" kern="1200" dirty="0" smtClean="0">
                          <a:solidFill>
                            <a:schemeClr val="tx2"/>
                          </a:solidFill>
                          <a:latin typeface="+mn-lt"/>
                          <a:ea typeface="+mn-ea"/>
                          <a:cs typeface="mohammad bold art 1" pitchFamily="2" charset="-78"/>
                        </a:rPr>
                        <a:t>والهيئة </a:t>
                      </a:r>
                      <a:r>
                        <a:rPr lang="ar-KW" sz="1400" b="1" i="0" u="sng" strike="noStrike" baseline="0" dirty="0" smtClean="0">
                          <a:solidFill>
                            <a:schemeClr val="tx2"/>
                          </a:solidFill>
                          <a:latin typeface="DiwanMuna-Bold"/>
                          <a:cs typeface="mohammad bold art 1" pitchFamily="2" charset="-78"/>
                        </a:rPr>
                        <a:t>خلال مدة أقصاها خمسة وأربعين يوماً من نهاية السنة المالية للصندوق.</a:t>
                      </a:r>
                    </a:p>
                    <a:p>
                      <a:pPr algn="just" rtl="1"/>
                      <a:endParaRPr lang="en-US" sz="1400" b="1" u="sng" kern="1200" dirty="0">
                        <a:solidFill>
                          <a:schemeClr val="tx2"/>
                        </a:solidFill>
                        <a:latin typeface="+mn-lt"/>
                        <a:ea typeface="+mn-ea"/>
                        <a:cs typeface="mohammad bold art 1" pitchFamily="2" charset="-78"/>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 rtl="1"/>
                      <a:r>
                        <a:rPr lang="ar-KW" sz="1400" kern="1200" dirty="0" smtClean="0">
                          <a:solidFill>
                            <a:schemeClr val="tx2"/>
                          </a:solidFill>
                          <a:latin typeface="+mn-lt"/>
                          <a:ea typeface="+mn-ea"/>
                          <a:cs typeface="mohammad bold art 1" pitchFamily="2" charset="-78"/>
                        </a:rPr>
                        <a:t>القوائم المالية السنوية.</a:t>
                      </a:r>
                      <a:endParaRPr lang="en-US" sz="1400" kern="120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ctr" defTabSz="914400" rtl="1" eaLnBrk="1" latinLnBrk="0" hangingPunct="1"/>
                      <a:r>
                        <a:rPr lang="ar-KW" sz="1400" kern="1200" dirty="0" smtClean="0">
                          <a:solidFill>
                            <a:schemeClr val="tx2"/>
                          </a:solidFill>
                          <a:latin typeface="+mn-lt"/>
                          <a:ea typeface="+mn-ea"/>
                          <a:cs typeface="mohammad bold art 1" pitchFamily="2" charset="-78"/>
                        </a:rPr>
                        <a:t>2-33-2</a:t>
                      </a:r>
                      <a:endParaRPr lang="en-US" sz="1400" kern="1200" dirty="0">
                        <a:solidFill>
                          <a:schemeClr val="tx2"/>
                        </a:solidFill>
                        <a:latin typeface="+mn-lt"/>
                        <a:ea typeface="+mn-ea"/>
                        <a:cs typeface="mohammad bold art 1" pitchFamily="2" charset="-78"/>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17152529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a:solidFill>
                  <a:schemeClr val="tx2"/>
                </a:solidFill>
                <a:latin typeface="Sakkal Majalla" pitchFamily="2" charset="-78"/>
                <a:cs typeface="mohammad bold art 1" pitchFamily="2" charset="-78"/>
              </a:rPr>
              <a:t>تفاصيل التغييرات الجوهرية</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2968038558"/>
              </p:ext>
            </p:extLst>
          </p:nvPr>
        </p:nvGraphicFramePr>
        <p:xfrm>
          <a:off x="495300" y="1600206"/>
          <a:ext cx="8039100" cy="4349074"/>
        </p:xfrm>
        <a:graphic>
          <a:graphicData uri="http://schemas.openxmlformats.org/drawingml/2006/table">
            <a:tbl>
              <a:tblPr firstRow="1" bandRow="1">
                <a:tableStyleId>{5C22544A-7EE6-4342-B048-85BDC9FD1C3A}</a:tableStyleId>
              </a:tblPr>
              <a:tblGrid>
                <a:gridCol w="8039100"/>
              </a:tblGrid>
              <a:tr h="48323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dirty="0" smtClean="0">
                          <a:ln>
                            <a:noFill/>
                          </a:ln>
                          <a:solidFill>
                            <a:prstClr val="black"/>
                          </a:solidFill>
                          <a:effectLst/>
                          <a:uLnTx/>
                          <a:uFillTx/>
                          <a:latin typeface="+mn-lt"/>
                          <a:ea typeface="+mn-ea"/>
                          <a:cs typeface="mohammad bold art 1" pitchFamily="2" charset="-78"/>
                        </a:rPr>
                        <a:t>خطوات تأسيس الصندوق المحلي</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865844">
                <a:tc>
                  <a:txBody>
                    <a:bodyPr/>
                    <a:lstStyle/>
                    <a:p>
                      <a:pPr algn="just" rtl="1"/>
                      <a:endParaRPr lang="ar-KW" sz="1800" kern="1200" dirty="0" smtClean="0">
                        <a:solidFill>
                          <a:schemeClr val="tx2"/>
                        </a:solidFill>
                        <a:latin typeface="+mn-lt"/>
                        <a:ea typeface="+mn-ea"/>
                        <a:cs typeface="mohammad bold art 1" pitchFamily="2" charset="-78"/>
                      </a:endParaRPr>
                    </a:p>
                    <a:p>
                      <a:pPr algn="just" rtl="1"/>
                      <a:r>
                        <a:rPr lang="ar-KW" sz="1800" kern="1200" dirty="0" smtClean="0">
                          <a:solidFill>
                            <a:schemeClr val="tx2"/>
                          </a:solidFill>
                          <a:latin typeface="+mn-lt"/>
                          <a:ea typeface="+mn-ea"/>
                          <a:cs typeface="mohammad bold art 1" pitchFamily="2" charset="-78"/>
                        </a:rPr>
                        <a:t>يتم تأسيس الصندوق وفق الخطوات التالية:</a:t>
                      </a:r>
                    </a:p>
                    <a:p>
                      <a:pPr algn="just" rtl="1"/>
                      <a:endParaRPr lang="ar-KW" sz="1800" kern="1200" dirty="0" smtClean="0">
                        <a:solidFill>
                          <a:schemeClr val="tx2"/>
                        </a:solidFill>
                        <a:latin typeface="+mn-lt"/>
                        <a:ea typeface="+mn-ea"/>
                        <a:cs typeface="mohammad bold art 1" pitchFamily="2" charset="-78"/>
                      </a:endParaRP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يقدم طلب تأسيس الصندوق وفقاً للنموذج الوارد في الملحق رقم (2) من الكتاب الثالث عشر (أنظمة الاستثمار الجماعي)، على أن يرفق بالطلب كافة المستندات والمعلومات المبيّنة بهذا النموذج، ويسدد الرسم المقرر لذلك.</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يجوز للهيئة، في أي وقت بعد استلامها لطلب تأسيس الصندوق المستوفي للمتطلبات وفقاً للبند (1) أعلاه، أن تطلب معلومات أو مستندات إضافية تراها ضرورية للبت في الطلب، وإذا تخلّف مقدم الطلب عن تقديم تلك المعلومات والمستندات خلال المدة التي تحددها له الهيئة، اعتبر الطلب كأن لم يكن.</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تبت الهيئة في طلب الحصول على تأسيس الصندوق بعد استلامها الطلب مستوفياً جميع المعلومات والمستندات المبينة في البندين (1) و(2) أعلاه.</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في حالة رفض الطلب، يجب أن يكون قرار الرفض مسبباً.</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pic>
        <p:nvPicPr>
          <p:cNvPr id="1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59981"/>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868175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fontAlgn="base">
              <a:spcAft>
                <a:spcPct val="0"/>
              </a:spcAft>
            </a:pPr>
            <a:r>
              <a:rPr lang="ar-KW" sz="2800" b="1" dirty="0">
                <a:solidFill>
                  <a:schemeClr val="tx2"/>
                </a:solidFill>
                <a:latin typeface="Sakkal Majalla" pitchFamily="2" charset="-78"/>
                <a:cs typeface="mohammad bold art 1" pitchFamily="2" charset="-78"/>
              </a:rPr>
              <a:t>تفاصيل التغييرات الجوهرية</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373723812"/>
              </p:ext>
            </p:extLst>
          </p:nvPr>
        </p:nvGraphicFramePr>
        <p:xfrm>
          <a:off x="495300" y="1600206"/>
          <a:ext cx="8039100" cy="4114800"/>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dirty="0" smtClean="0">
                          <a:ln>
                            <a:noFill/>
                          </a:ln>
                          <a:solidFill>
                            <a:prstClr val="black"/>
                          </a:solidFill>
                          <a:effectLst/>
                          <a:uLnTx/>
                          <a:uFillTx/>
                          <a:latin typeface="+mn-lt"/>
                          <a:ea typeface="+mn-ea"/>
                          <a:cs typeface="mohammad bold art 1" pitchFamily="2" charset="-78"/>
                        </a:rPr>
                        <a:t>يتبع - خطوات تأسيس الصندوق المحلي</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algn="just" rtl="1"/>
                      <a:endParaRPr lang="ar-KW" sz="1800" kern="1200" dirty="0" smtClean="0">
                        <a:solidFill>
                          <a:schemeClr val="tx2"/>
                        </a:solidFill>
                        <a:latin typeface="+mn-lt"/>
                        <a:ea typeface="+mn-ea"/>
                        <a:cs typeface="mohammad bold art 1" pitchFamily="2" charset="-78"/>
                      </a:endParaRPr>
                    </a:p>
                    <a:p>
                      <a:pPr marL="342900" marR="0" indent="-342900" algn="just" defTabSz="914400" rtl="1" eaLnBrk="1" fontAlgn="auto" latinLnBrk="0" hangingPunct="1">
                        <a:lnSpc>
                          <a:spcPct val="100000"/>
                        </a:lnSpc>
                        <a:spcBef>
                          <a:spcPts val="0"/>
                        </a:spcBef>
                        <a:spcAft>
                          <a:spcPts val="0"/>
                        </a:spcAft>
                        <a:buClrTx/>
                        <a:buSzTx/>
                        <a:buFont typeface="+mj-lt"/>
                        <a:buAutoNum type="arabicPeriod" startAt="5"/>
                        <a:tabLst/>
                        <a:defRPr/>
                      </a:pPr>
                      <a:r>
                        <a:rPr lang="ar-KW" sz="1800" kern="1200" dirty="0" smtClean="0">
                          <a:solidFill>
                            <a:schemeClr val="tx2"/>
                          </a:solidFill>
                          <a:latin typeface="+mn-lt"/>
                          <a:ea typeface="+mn-ea"/>
                          <a:cs typeface="mohammad bold art 1" pitchFamily="2" charset="-78"/>
                        </a:rPr>
                        <a:t>في حالة الموافقة على الطلب يتم إخطار مقدم الطلب بدفع رسوم الترخيص، وتصدر الهيئة ترخيصاً مؤقتاً لمدة ثلاثة أشهر يتم خلالها استكمال متطلبات</a:t>
                      </a:r>
                      <a:r>
                        <a:rPr lang="ar-KW" sz="1800" kern="1200" baseline="0" dirty="0" smtClean="0">
                          <a:solidFill>
                            <a:schemeClr val="tx2"/>
                          </a:solidFill>
                          <a:latin typeface="+mn-lt"/>
                          <a:ea typeface="+mn-ea"/>
                          <a:cs typeface="mohammad bold art 1" pitchFamily="2" charset="-78"/>
                        </a:rPr>
                        <a:t> </a:t>
                      </a:r>
                      <a:r>
                        <a:rPr lang="ar-KW" sz="1800" kern="1200" dirty="0" smtClean="0">
                          <a:solidFill>
                            <a:schemeClr val="tx2"/>
                          </a:solidFill>
                          <a:latin typeface="+mn-lt"/>
                          <a:ea typeface="+mn-ea"/>
                          <a:cs typeface="mohammad bold art 1" pitchFamily="2" charset="-78"/>
                        </a:rPr>
                        <a:t>الهيئة والحد الأدنى لرأس المال المنصوص عليه في النظام الأساسي للصندوق. ولا يجوز مزاولة أي نشاط من أنشطة الصندوق استناداً إلى هذا الترخيص المؤقت.</a:t>
                      </a:r>
                      <a:endParaRPr lang="en-US" sz="1800" kern="1200" dirty="0" smtClean="0">
                        <a:solidFill>
                          <a:schemeClr val="tx2"/>
                        </a:solidFill>
                        <a:latin typeface="+mn-lt"/>
                        <a:ea typeface="+mn-ea"/>
                        <a:cs typeface="mohammad bold art 1" pitchFamily="2" charset="-78"/>
                      </a:endParaRPr>
                    </a:p>
                    <a:p>
                      <a:pPr marL="342900" indent="-342900" algn="just" defTabSz="914400" rtl="1" eaLnBrk="1" latinLnBrk="0" hangingPunct="1">
                        <a:buFont typeface="+mj-lt"/>
                        <a:buAutoNum type="arabicPeriod" startAt="5"/>
                      </a:pPr>
                      <a:r>
                        <a:rPr lang="ar-KW" sz="1800" kern="1200" dirty="0" smtClean="0">
                          <a:solidFill>
                            <a:schemeClr val="tx2"/>
                          </a:solidFill>
                          <a:latin typeface="+mn-lt"/>
                          <a:ea typeface="+mn-ea"/>
                          <a:cs typeface="mohammad bold art 1" pitchFamily="2" charset="-78"/>
                        </a:rPr>
                        <a:t>في حال انقضاء مدة الترخيص المؤقت دون استكمال المتطلبات المنصوص عليها في البند رقم (5) أعلاه، يسقط الترخيص المؤقت، ما لم يتم تمديد سريان الترخيص لمدة أخرى مماثلة بناء على طلب المرخص له قبل انتهاء المدة الأصلية للترخيص.</a:t>
                      </a:r>
                    </a:p>
                    <a:p>
                      <a:pPr marL="342900" indent="-342900" algn="just" defTabSz="914400" rtl="1" eaLnBrk="1" latinLnBrk="0" hangingPunct="1">
                        <a:buFont typeface="+mj-lt"/>
                        <a:buAutoNum type="arabicPeriod" startAt="5"/>
                      </a:pPr>
                      <a:r>
                        <a:rPr lang="ar-KW" sz="1800" kern="1200" dirty="0" smtClean="0">
                          <a:solidFill>
                            <a:schemeClr val="tx2"/>
                          </a:solidFill>
                          <a:latin typeface="+mn-lt"/>
                          <a:ea typeface="+mn-ea"/>
                          <a:cs typeface="mohammad bold art 1" pitchFamily="2" charset="-78"/>
                        </a:rPr>
                        <a:t>تصدر الهيئة الترخيص النهائي - بناء على طلب المرخص له - بمجرد استكمال المتطلبات المنصوص عليها في البند (5) أعلاه.</a:t>
                      </a:r>
                    </a:p>
                    <a:p>
                      <a:pPr marL="0" indent="0" algn="just" rtl="1">
                        <a:buFont typeface="+mj-lt"/>
                        <a:buNone/>
                      </a:pPr>
                      <a:endParaRPr lang="ar-KW" sz="1800" kern="1200" dirty="0" smtClean="0">
                        <a:solidFill>
                          <a:schemeClr val="tx2"/>
                        </a:solidFill>
                        <a:latin typeface="+mn-lt"/>
                        <a:ea typeface="+mn-ea"/>
                        <a:cs typeface="mohammad bold art 1" pitchFamily="2" charset="-78"/>
                      </a:endParaRPr>
                    </a:p>
                    <a:p>
                      <a:pPr algn="just" rtl="1"/>
                      <a:r>
                        <a:rPr lang="ar-KW" sz="1800" kern="1200" dirty="0" smtClean="0">
                          <a:solidFill>
                            <a:schemeClr val="tx2"/>
                          </a:solidFill>
                          <a:latin typeface="+mn-lt"/>
                          <a:ea typeface="+mn-ea"/>
                          <a:cs typeface="mohammad bold art 1" pitchFamily="2" charset="-78"/>
                        </a:rPr>
                        <a:t>وفي جميع الأحوال، تُخطر الهيئة مقدم الطلب بقراراتها وتنشر قراراتها المتعلقة بإصدار التراخيص في الجريدة الرسمية.</a:t>
                      </a:r>
                      <a:endParaRPr lang="en-US" sz="1800" kern="1200" dirty="0">
                        <a:solidFill>
                          <a:schemeClr val="tx2"/>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8933800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تفاصيل التغييرات الجوهرية</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1428255372"/>
              </p:ext>
            </p:extLst>
          </p:nvPr>
        </p:nvGraphicFramePr>
        <p:xfrm>
          <a:off x="495300" y="1600206"/>
          <a:ext cx="8039100" cy="4389120"/>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dirty="0" smtClean="0">
                          <a:ln>
                            <a:noFill/>
                          </a:ln>
                          <a:solidFill>
                            <a:prstClr val="black"/>
                          </a:solidFill>
                          <a:effectLst/>
                          <a:uLnTx/>
                          <a:uFillTx/>
                          <a:latin typeface="+mn-lt"/>
                          <a:ea typeface="+mn-ea"/>
                          <a:cs typeface="mohammad bold art 1" pitchFamily="2" charset="-78"/>
                        </a:rPr>
                        <a:t>استثناء صناديق الاكتتاب الخاص من بعض أحكام الاكتتاب العام. </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algn="r" rtl="1"/>
                      <a:r>
                        <a:rPr lang="ar-KW" sz="1800" kern="1200" dirty="0" smtClean="0">
                          <a:solidFill>
                            <a:schemeClr val="tx2"/>
                          </a:solidFill>
                          <a:latin typeface="+mn-lt"/>
                          <a:ea typeface="+mn-ea"/>
                          <a:cs typeface="mohammad bold art 1" pitchFamily="2" charset="-78"/>
                        </a:rPr>
                        <a:t>يضع النظام الأساسي لصندوق  الاكتتاب الخاص الأحكام التالية:</a:t>
                      </a:r>
                    </a:p>
                    <a:p>
                      <a:pPr algn="r" rtl="1"/>
                      <a:endParaRPr lang="ar-KW" sz="1800" kern="1200" dirty="0" smtClean="0">
                        <a:solidFill>
                          <a:schemeClr val="tx2"/>
                        </a:solidFill>
                        <a:latin typeface="+mn-lt"/>
                        <a:ea typeface="+mn-ea"/>
                        <a:cs typeface="mohammad bold art 1" pitchFamily="2" charset="-78"/>
                      </a:endParaRP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الحد الأدنى لرأس مال الصندوق.</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الحد الأدنى للاستثمار المطلوب دفعه من كل مستثمر.</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مدى جواز  عزل المدير، والجهة التي تختص بذلك.</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الجهة التي تختص بتعيين مدير بديل أو تعيين المصفي في غير الأحوال التي تختص بها الهيئة.</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جمعية حملة الوحدات والأحكام المنظمة لها، إن وجدت.</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كيفية تعديل النظام الأساسي للصندوق.</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تقويم وتسعير وحدات الصندوق.</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ضوابط الاقتراض واستثمار  أموال الصندوق.</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التقارير الدورية لحملة الوحدات.</a:t>
                      </a:r>
                    </a:p>
                    <a:p>
                      <a:pPr marL="342900" indent="-342900" algn="just" rtl="1">
                        <a:buFont typeface="+mj-lt"/>
                        <a:buAutoNum type="arabicPeriod"/>
                      </a:pPr>
                      <a:r>
                        <a:rPr lang="ar-KW" sz="1800" kern="1200" dirty="0" smtClean="0">
                          <a:solidFill>
                            <a:schemeClr val="tx2"/>
                          </a:solidFill>
                          <a:latin typeface="+mn-lt"/>
                          <a:ea typeface="+mn-ea"/>
                          <a:cs typeface="mohammad bold art 1" pitchFamily="2" charset="-78"/>
                        </a:rPr>
                        <a:t>أحكام وشروط انقضاء الصندوق وتصفيته، بما لا يتعارض مع الأحكام العامة الواردة في المادة (2- 36)</a:t>
                      </a:r>
                      <a:r>
                        <a:rPr lang="ar-KW" sz="1800" kern="1200" baseline="0" dirty="0" smtClean="0">
                          <a:solidFill>
                            <a:schemeClr val="tx2"/>
                          </a:solidFill>
                          <a:latin typeface="+mn-lt"/>
                          <a:ea typeface="+mn-ea"/>
                          <a:cs typeface="mohammad bold art 1" pitchFamily="2" charset="-78"/>
                        </a:rPr>
                        <a:t> </a:t>
                      </a:r>
                      <a:r>
                        <a:rPr lang="ar-KW" sz="1800" kern="1200" dirty="0" smtClean="0">
                          <a:solidFill>
                            <a:schemeClr val="tx2"/>
                          </a:solidFill>
                          <a:latin typeface="+mn-lt"/>
                          <a:ea typeface="+mn-ea"/>
                          <a:cs typeface="mohammad bold art 1" pitchFamily="2" charset="-78"/>
                        </a:rPr>
                        <a:t>و (2-37) من الكتاب الثالث عشر (أنظمة الاستثمار الجماعي).</a:t>
                      </a:r>
                      <a:endParaRPr lang="en-US" sz="1800" kern="1200" dirty="0">
                        <a:solidFill>
                          <a:schemeClr val="tx2"/>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20075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cs typeface="mohammad bold art 1" pitchFamily="2" charset="-78"/>
              </a:rPr>
              <a:t>مقدمــــــــة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just" rtl="1" fontAlgn="base">
              <a:spcBef>
                <a:spcPct val="0"/>
              </a:spcBef>
              <a:spcAft>
                <a:spcPts val="600"/>
              </a:spcAft>
              <a:buNone/>
            </a:pPr>
            <a:r>
              <a:rPr lang="ar-KW" sz="2000" dirty="0" smtClean="0">
                <a:solidFill>
                  <a:schemeClr val="tx2"/>
                </a:solidFill>
                <a:latin typeface="Calibri" pitchFamily="34" charset="0"/>
                <a:cs typeface="mohammad bold art 1" pitchFamily="2" charset="-78"/>
              </a:rPr>
              <a:t>الهدف من هذه الورشة هو التوعية بالأحكام العامة لأنظمة الاستثمار الجماعي ومتطلبات تأسيس صندوق محلي وفقاً للتعديلات الأخيرة على اللائحة التنفيذية للقانون رقم 7 لسنة 2010 وتعديلاته. </a:t>
            </a:r>
          </a:p>
          <a:p>
            <a:pPr marL="0" lvl="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0" lvl="0" indent="0" algn="just" rtl="1" fontAlgn="base">
              <a:spcBef>
                <a:spcPct val="0"/>
              </a:spcBef>
              <a:spcAft>
                <a:spcPts val="600"/>
              </a:spcAft>
              <a:buNone/>
            </a:pPr>
            <a:r>
              <a:rPr lang="ar-KW" sz="2000" dirty="0" smtClean="0">
                <a:solidFill>
                  <a:schemeClr val="tx2"/>
                </a:solidFill>
                <a:latin typeface="Calibri" pitchFamily="34" charset="0"/>
                <a:cs typeface="mohammad bold art 1" pitchFamily="2" charset="-78"/>
              </a:rPr>
              <a:t>كما تهدف الورشة إلى تعريف الأشخاص المرخص لهم بمزاولة </a:t>
            </a:r>
            <a:r>
              <a:rPr lang="ar-KW" sz="2000" dirty="0">
                <a:solidFill>
                  <a:schemeClr val="tx2"/>
                </a:solidFill>
                <a:latin typeface="Calibri" pitchFamily="34" charset="0"/>
                <a:cs typeface="mohammad bold art 1" pitchFamily="2" charset="-78"/>
              </a:rPr>
              <a:t>نشاط </a:t>
            </a:r>
            <a:r>
              <a:rPr lang="ar-KW" sz="2000" dirty="0" smtClean="0">
                <a:solidFill>
                  <a:schemeClr val="tx2"/>
                </a:solidFill>
                <a:latin typeface="Calibri" pitchFamily="34" charset="0"/>
                <a:cs typeface="mohammad bold art 1" pitchFamily="2" charset="-78"/>
              </a:rPr>
              <a:t>مدير نظام استثمار</a:t>
            </a:r>
            <a:r>
              <a:rPr lang="en-US" sz="2000" dirty="0" smtClean="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جماعي على وجه الخصوص بأي إجراءات أو متطلبات إضافية ناتجة عن التعديلات الأخيرة على اللائحة التنفيذية </a:t>
            </a:r>
            <a:r>
              <a:rPr lang="ar-KW" sz="2000" dirty="0">
                <a:solidFill>
                  <a:schemeClr val="tx2"/>
                </a:solidFill>
                <a:latin typeface="Calibri" pitchFamily="34" charset="0"/>
                <a:cs typeface="mohammad bold art 1" pitchFamily="2" charset="-78"/>
              </a:rPr>
              <a:t>والأحكام الانتقالية الخاصة </a:t>
            </a:r>
            <a:r>
              <a:rPr lang="ar-KW" sz="2000" dirty="0" smtClean="0">
                <a:solidFill>
                  <a:schemeClr val="tx2"/>
                </a:solidFill>
                <a:latin typeface="Calibri" pitchFamily="34" charset="0"/>
                <a:cs typeface="mohammad bold art 1" pitchFamily="2" charset="-78"/>
              </a:rPr>
              <a:t>بها. </a:t>
            </a: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تفاصيل التغييرات الجوهرية</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3628113342"/>
              </p:ext>
            </p:extLst>
          </p:nvPr>
        </p:nvGraphicFramePr>
        <p:xfrm>
          <a:off x="495300" y="1600206"/>
          <a:ext cx="8039100" cy="4480560"/>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dirty="0" smtClean="0">
                          <a:ln>
                            <a:noFill/>
                          </a:ln>
                          <a:solidFill>
                            <a:prstClr val="black"/>
                          </a:solidFill>
                          <a:effectLst/>
                          <a:uLnTx/>
                          <a:uFillTx/>
                          <a:latin typeface="+mn-lt"/>
                          <a:ea typeface="+mn-ea"/>
                          <a:cs typeface="mohammad bold art 1" pitchFamily="2" charset="-78"/>
                        </a:rPr>
                        <a:t>مقدمو الخدمات</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panose="020B0604020202020204" pitchFamily="34" charset="0"/>
                        <a:buChar char="•"/>
                      </a:pPr>
                      <a:r>
                        <a:rPr lang="ar-KW" sz="1600" b="0" i="0" u="none" strike="noStrike" kern="1200" baseline="0" dirty="0" smtClean="0">
                          <a:solidFill>
                            <a:schemeClr val="tx2"/>
                          </a:solidFill>
                          <a:latin typeface="+mn-lt"/>
                          <a:ea typeface="+mn-ea"/>
                          <a:cs typeface="mohammad bold art 1" pitchFamily="2" charset="-78"/>
                        </a:rPr>
                        <a:t>يجب أن يكون لكل صندوق مقدمو خدمات على النحو التالي:</a:t>
                      </a:r>
                    </a:p>
                    <a:p>
                      <a:pPr marL="800100" lvl="1" indent="-342900" algn="r" rtl="1">
                        <a:buFont typeface="+mj-lt"/>
                        <a:buAutoNum type="arabicPeriod"/>
                      </a:pPr>
                      <a:r>
                        <a:rPr lang="ar-KW" sz="1600" b="0" i="0" u="none" strike="noStrike" kern="1200" baseline="0" dirty="0" smtClean="0">
                          <a:solidFill>
                            <a:schemeClr val="tx2"/>
                          </a:solidFill>
                          <a:latin typeface="+mn-lt"/>
                          <a:ea typeface="+mn-ea"/>
                          <a:cs typeface="mohammad bold art 1" pitchFamily="2" charset="-78"/>
                        </a:rPr>
                        <a:t>مدير صندوق.</a:t>
                      </a:r>
                    </a:p>
                    <a:p>
                      <a:pPr marL="800100" lvl="1" indent="-342900" algn="r" rtl="1">
                        <a:buFont typeface="+mj-lt"/>
                        <a:buAutoNum type="arabicPeriod"/>
                      </a:pPr>
                      <a:r>
                        <a:rPr lang="ar-KW" sz="1600" b="0" i="0" u="none" strike="noStrike" kern="1200" baseline="0" dirty="0" smtClean="0">
                          <a:solidFill>
                            <a:schemeClr val="tx2"/>
                          </a:solidFill>
                          <a:latin typeface="+mn-lt"/>
                          <a:ea typeface="+mn-ea"/>
                          <a:cs typeface="mohammad bold art 1" pitchFamily="2" charset="-78"/>
                        </a:rPr>
                        <a:t>مراقب استثمار.</a:t>
                      </a:r>
                    </a:p>
                    <a:p>
                      <a:pPr marL="800100" lvl="1" indent="-342900" algn="r" rtl="1">
                        <a:buFont typeface="+mj-lt"/>
                        <a:buAutoNum type="arabicPeriod"/>
                      </a:pPr>
                      <a:r>
                        <a:rPr lang="ar-KW" sz="1600" b="0" i="0" u="none" strike="noStrike" kern="1200" baseline="0" dirty="0" smtClean="0">
                          <a:solidFill>
                            <a:schemeClr val="tx2"/>
                          </a:solidFill>
                          <a:latin typeface="+mn-lt"/>
                          <a:ea typeface="+mn-ea"/>
                          <a:cs typeface="mohammad bold art 1" pitchFamily="2" charset="-78"/>
                        </a:rPr>
                        <a:t>أمين حفظ.</a:t>
                      </a:r>
                    </a:p>
                    <a:p>
                      <a:pPr marL="800100" lvl="1" indent="-342900" algn="r" rtl="1">
                        <a:buFont typeface="+mj-lt"/>
                        <a:buAutoNum type="arabicPeriod"/>
                      </a:pPr>
                      <a:r>
                        <a:rPr lang="ar-KW" sz="1600" b="0" i="0" u="none" strike="noStrike" kern="1200" baseline="0" dirty="0" smtClean="0">
                          <a:solidFill>
                            <a:schemeClr val="tx2"/>
                          </a:solidFill>
                          <a:latin typeface="+mn-lt"/>
                          <a:ea typeface="+mn-ea"/>
                          <a:cs typeface="mohammad bold art 1" pitchFamily="2" charset="-78"/>
                        </a:rPr>
                        <a:t>مراقب حسابات خارجي.</a:t>
                      </a:r>
                    </a:p>
                    <a:p>
                      <a:pPr marL="800100" lvl="1" indent="-342900" algn="r" rtl="1">
                        <a:buFont typeface="+mj-lt"/>
                        <a:buAutoNum type="arabicPeriod"/>
                      </a:pPr>
                      <a:r>
                        <a:rPr lang="ar-KW" sz="1600" b="0" i="0" u="none" strike="noStrike" kern="1200" baseline="0" dirty="0" smtClean="0">
                          <a:solidFill>
                            <a:schemeClr val="tx2"/>
                          </a:solidFill>
                          <a:latin typeface="+mn-lt"/>
                          <a:ea typeface="+mn-ea"/>
                          <a:cs typeface="mohammad bold art 1" pitchFamily="2" charset="-78"/>
                        </a:rPr>
                        <a:t>مكتب تدقيق شرعي خارجي بالنسبة للصناديق المرخص لها بالعمل وفق أحكام الشريعة الإسلامية.</a:t>
                      </a:r>
                    </a:p>
                    <a:p>
                      <a:pPr marL="457200" lvl="1" indent="0" algn="r" rtl="1">
                        <a:buFont typeface="+mj-lt"/>
                        <a:buNone/>
                      </a:pPr>
                      <a:endParaRPr lang="ar-KW" sz="1600" b="0" i="0" u="none" strike="noStrike" kern="1200" baseline="0" dirty="0" smtClean="0">
                        <a:solidFill>
                          <a:schemeClr val="tx2"/>
                        </a:solidFill>
                        <a:latin typeface="+mn-lt"/>
                        <a:ea typeface="+mn-ea"/>
                        <a:cs typeface="mohammad bold art 1" pitchFamily="2" charset="-78"/>
                      </a:endParaRPr>
                    </a:p>
                    <a:p>
                      <a:pPr marL="285750" indent="-285750" algn="just" rtl="1">
                        <a:buFont typeface="Arial" panose="020B0604020202020204" pitchFamily="34" charset="0"/>
                        <a:buChar char="•"/>
                      </a:pPr>
                      <a:r>
                        <a:rPr lang="ar-KW" sz="1600" b="0" i="0" u="none" strike="noStrike" kern="1200" baseline="0" dirty="0" smtClean="0">
                          <a:solidFill>
                            <a:schemeClr val="tx2"/>
                          </a:solidFill>
                          <a:latin typeface="+mn-lt"/>
                          <a:ea typeface="+mn-ea"/>
                          <a:cs typeface="mohammad bold art 1" pitchFamily="2" charset="-78"/>
                        </a:rPr>
                        <a:t>يجب ألا يكون مراقب الاستثمار أو مراقب الحسابات الخارجي أو مكتب التدقيق الشرعي الخارجي من الأطراف ذوي العلاقة بمدير الصندوق.</a:t>
                      </a:r>
                    </a:p>
                    <a:p>
                      <a:pPr marL="285750" indent="-285750" algn="just" rtl="1">
                        <a:buFont typeface="Arial" panose="020B0604020202020204" pitchFamily="34" charset="0"/>
                        <a:buChar char="•"/>
                      </a:pPr>
                      <a:r>
                        <a:rPr lang="ar-KW" sz="1600" b="0" i="0" u="none" strike="noStrike" kern="1200" baseline="0" dirty="0" smtClean="0">
                          <a:solidFill>
                            <a:schemeClr val="tx2"/>
                          </a:solidFill>
                          <a:latin typeface="+mn-lt"/>
                          <a:ea typeface="+mn-ea"/>
                          <a:cs typeface="mohammad bold art 1" pitchFamily="2" charset="-78"/>
                        </a:rPr>
                        <a:t>يجوز لمدير الصندوق تعيين مقدمي خدمات بالإضافة إلى مقدمي الخدمات المشار إليهم أعلاه، بما في ذلك مستشار الاستثمار. كما يجوز له الاستعانة بأحد الأشخاص المرخص لهم من جهة رقابية أجنبية للقيام ببعض مهامه بشأن أصول الصندوق الموجودة خارج دولة الكويت.</a:t>
                      </a:r>
                    </a:p>
                    <a:p>
                      <a:pPr marL="285750" indent="-285750" algn="just" rtl="1">
                        <a:buFont typeface="Arial" panose="020B0604020202020204" pitchFamily="34" charset="0"/>
                        <a:buChar char="•"/>
                      </a:pPr>
                      <a:r>
                        <a:rPr lang="ar-KW" sz="1600" b="0" i="0" u="none" strike="noStrike" kern="1200" baseline="0" dirty="0" smtClean="0">
                          <a:solidFill>
                            <a:schemeClr val="tx2"/>
                          </a:solidFill>
                          <a:latin typeface="+mn-lt"/>
                          <a:ea typeface="+mn-ea"/>
                          <a:cs typeface="mohammad bold art 1" pitchFamily="2" charset="-78"/>
                        </a:rPr>
                        <a:t>لا يجوز لمقدم الخدمة الجمع بين مهمتين أو أكثر من مهام مقدمي الخدمات، لصندوق استثمار واحد، واستثناءً من ذلك يجوز الجمع بين مهمة أمين الحفظ ومراقب الاستثمار للصندوق بشرط اتخاذ التدابير والإجراءات اللازمة للفصل بين المهام التي يقوم بها مقدم الخدمة</a:t>
                      </a:r>
                      <a:r>
                        <a:rPr lang="ar-KW" sz="1800" b="0" i="0" u="none" strike="noStrike" kern="1200" baseline="0" dirty="0" smtClean="0">
                          <a:solidFill>
                            <a:schemeClr val="tx2"/>
                          </a:solidFill>
                          <a:latin typeface="+mn-lt"/>
                          <a:ea typeface="+mn-ea"/>
                          <a:cs typeface="mohammad bold art 1" pitchFamily="2" charset="-78"/>
                        </a:rPr>
                        <a:t>.</a:t>
                      </a:r>
                      <a:endParaRPr lang="en-US" sz="1800" b="0" i="0" u="none" strike="noStrike" kern="1200" baseline="0" dirty="0" smtClean="0">
                        <a:solidFill>
                          <a:schemeClr val="tx2"/>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6244312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a:solidFill>
                  <a:schemeClr val="tx2"/>
                </a:solidFill>
                <a:latin typeface="Sakkal Majalla" pitchFamily="2" charset="-78"/>
                <a:cs typeface="mohammad bold art 1" pitchFamily="2" charset="-78"/>
              </a:rPr>
              <a:t>تفاصيل التغييرات الجوهرية</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1201964488"/>
              </p:ext>
            </p:extLst>
          </p:nvPr>
        </p:nvGraphicFramePr>
        <p:xfrm>
          <a:off x="495300" y="1600206"/>
          <a:ext cx="8039100" cy="4389120"/>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dirty="0" smtClean="0">
                          <a:ln>
                            <a:noFill/>
                          </a:ln>
                          <a:solidFill>
                            <a:prstClr val="black"/>
                          </a:solidFill>
                          <a:effectLst/>
                          <a:uLnTx/>
                          <a:uFillTx/>
                          <a:latin typeface="+mn-lt"/>
                          <a:ea typeface="+mn-ea"/>
                          <a:cs typeface="mohammad bold art 1" pitchFamily="2" charset="-78"/>
                        </a:rPr>
                        <a:t>يتبع - مقدمو الخدمات</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panose="020B0604020202020204" pitchFamily="34" charset="0"/>
                        <a:buChar char="•"/>
                      </a:pPr>
                      <a:r>
                        <a:rPr lang="ar-KW" sz="1800" b="0" i="0" u="none" strike="noStrike" kern="1200" baseline="0" dirty="0" smtClean="0">
                          <a:solidFill>
                            <a:schemeClr val="tx2"/>
                          </a:solidFill>
                          <a:latin typeface="+mn-lt"/>
                          <a:ea typeface="+mn-ea"/>
                          <a:cs typeface="mohammad bold art 1" pitchFamily="2" charset="-78"/>
                        </a:rPr>
                        <a:t>تم تحديد التزامات عامة لكافة مقدمي خدمات الصندوق وهي كالتالي: </a:t>
                      </a:r>
                    </a:p>
                    <a:p>
                      <a:pPr marL="0" indent="0" algn="r" rtl="1">
                        <a:buFont typeface="Arial" panose="020B0604020202020204" pitchFamily="34" charset="0"/>
                        <a:buNone/>
                      </a:pPr>
                      <a:endParaRPr lang="ar-KW" sz="1800" b="1" i="0" u="none" strike="noStrike" kern="1200" baseline="0" dirty="0" smtClean="0">
                        <a:solidFill>
                          <a:schemeClr val="dk1"/>
                        </a:solidFill>
                        <a:latin typeface="+mn-lt"/>
                        <a:ea typeface="+mn-ea"/>
                        <a:cs typeface="mohammad bold art 1" pitchFamily="2" charset="-78"/>
                      </a:endParaRPr>
                    </a:p>
                    <a:p>
                      <a:pPr marL="800100" lvl="1" indent="-342900" algn="just" rtl="1">
                        <a:buFont typeface="+mj-lt"/>
                        <a:buAutoNum type="arabicPeriod"/>
                      </a:pPr>
                      <a:r>
                        <a:rPr lang="ar-KW" sz="1800" b="0" i="0" u="none" strike="noStrike" kern="1200" baseline="0" dirty="0" smtClean="0">
                          <a:solidFill>
                            <a:schemeClr val="tx2"/>
                          </a:solidFill>
                          <a:latin typeface="+mn-lt"/>
                          <a:ea typeface="+mn-ea"/>
                          <a:cs typeface="mohammad bold art 1" pitchFamily="2" charset="-78"/>
                        </a:rPr>
                        <a:t>أن يكون مقدم الخدمة من الأشخاص المرخص لهم أو المسجلين لدى الهيئة في تقديم هذه الخدمة، وأن تتوفر لديه القدرات والإمكانيات البشرية والتقنية والمالية بالقدر الذي يكفي لتنفيذ التزاماته.</a:t>
                      </a:r>
                    </a:p>
                    <a:p>
                      <a:pPr marL="800100" lvl="1" indent="-342900" algn="just" rtl="1">
                        <a:buFont typeface="+mj-lt"/>
                        <a:buAutoNum type="arabicPeriod"/>
                      </a:pPr>
                      <a:r>
                        <a:rPr lang="ar-KW" sz="1800" b="0" i="0" u="none" strike="noStrike" kern="1200" baseline="0" dirty="0" smtClean="0">
                          <a:solidFill>
                            <a:schemeClr val="tx2"/>
                          </a:solidFill>
                          <a:latin typeface="+mn-lt"/>
                          <a:ea typeface="+mn-ea"/>
                          <a:cs typeface="mohammad bold art 1" pitchFamily="2" charset="-78"/>
                        </a:rPr>
                        <a:t>إبرام عقد مع مقدم الخدمة يتضمن بيان حقوق والتزامات أطرافه وعلى الأخص أتعاب مقدم الخدمة وأسس احتسابها ومواعيد سدادها، والإجراءات الواجب اتباعها عند إنهاء أو فسخ العقد، والتدابير والإجراءات المترتبة على إنهاء العلاقة مع مقدم الخدمة.</a:t>
                      </a:r>
                    </a:p>
                    <a:p>
                      <a:pPr marL="800100" lvl="1" indent="-342900" algn="just" rtl="1">
                        <a:buFont typeface="+mj-lt"/>
                        <a:buAutoNum type="arabicPeriod"/>
                      </a:pPr>
                      <a:r>
                        <a:rPr lang="ar-KW" sz="1800" b="0" i="0" u="none" strike="noStrike" kern="1200" baseline="0" dirty="0" smtClean="0">
                          <a:solidFill>
                            <a:schemeClr val="tx2"/>
                          </a:solidFill>
                          <a:latin typeface="+mn-lt"/>
                          <a:ea typeface="+mn-ea"/>
                          <a:cs typeface="mohammad bold art 1" pitchFamily="2" charset="-78"/>
                        </a:rPr>
                        <a:t>بذل عناية الشخص الحريص في القيام بالمهام المنوطة بمقدم الخدمة والتعامل مع باقي مقدمي الخدمات للصندوق، وتعويض كل شخص لحقه ضرر نتيجة أي خطأ يرتكبه مقدم الخدمة.</a:t>
                      </a:r>
                    </a:p>
                    <a:p>
                      <a:pPr marL="800100" lvl="1" indent="-342900" algn="just" rtl="1">
                        <a:buFont typeface="+mj-lt"/>
                        <a:buAutoNum type="arabicPeriod"/>
                      </a:pPr>
                      <a:r>
                        <a:rPr lang="ar-KW" sz="1800" b="0" i="0" u="none" strike="noStrike" kern="1200" baseline="0" dirty="0" smtClean="0">
                          <a:solidFill>
                            <a:schemeClr val="tx2"/>
                          </a:solidFill>
                          <a:latin typeface="+mn-lt"/>
                          <a:ea typeface="+mn-ea"/>
                          <a:cs typeface="mohammad bold art 1" pitchFamily="2" charset="-78"/>
                        </a:rPr>
                        <a:t>ألا يتعامل مقدم الخدمة سواء لصالحه أو نيابة عن غيره على وحدات الصندوق، فيما عدا مدير الصندوق.</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0731889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a:solidFill>
                  <a:schemeClr val="tx2"/>
                </a:solidFill>
                <a:latin typeface="Sakkal Majalla" pitchFamily="2" charset="-78"/>
                <a:cs typeface="mohammad bold art 1" pitchFamily="2" charset="-78"/>
              </a:rPr>
              <a:t>تفاصيل التغييرات الجوهرية</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283887395"/>
              </p:ext>
            </p:extLst>
          </p:nvPr>
        </p:nvGraphicFramePr>
        <p:xfrm>
          <a:off x="495300" y="1600206"/>
          <a:ext cx="8039100" cy="4389120"/>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dirty="0" smtClean="0">
                          <a:ln>
                            <a:noFill/>
                          </a:ln>
                          <a:solidFill>
                            <a:prstClr val="black"/>
                          </a:solidFill>
                          <a:effectLst/>
                          <a:uLnTx/>
                          <a:uFillTx/>
                          <a:latin typeface="+mn-lt"/>
                          <a:ea typeface="+mn-ea"/>
                          <a:cs typeface="mohammad bold art 1" pitchFamily="2" charset="-78"/>
                        </a:rPr>
                        <a:t>يتبع - مقدمو الخدمات</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342900" indent="-342900" algn="just" rtl="1">
                        <a:buAutoNum type="arabicPeriod"/>
                      </a:pPr>
                      <a:r>
                        <a:rPr lang="ar-KW" sz="1800" b="1" i="0" u="sng" strike="noStrike" kern="1200" baseline="0" dirty="0" smtClean="0">
                          <a:solidFill>
                            <a:schemeClr val="tx2"/>
                          </a:solidFill>
                          <a:latin typeface="+mn-lt"/>
                          <a:ea typeface="+mn-ea"/>
                          <a:cs typeface="mohammad bold art 1" pitchFamily="2" charset="-78"/>
                        </a:rPr>
                        <a:t>مدير الصندوق</a:t>
                      </a:r>
                      <a:r>
                        <a:rPr lang="ar-KW" sz="1800" b="1" i="0" u="none" strike="noStrike" kern="1200" baseline="0" dirty="0" smtClean="0">
                          <a:solidFill>
                            <a:schemeClr val="tx2"/>
                          </a:solidFill>
                          <a:latin typeface="+mn-lt"/>
                          <a:ea typeface="+mn-ea"/>
                          <a:cs typeface="mohammad bold art 1" pitchFamily="2" charset="-78"/>
                        </a:rPr>
                        <a:t>:</a:t>
                      </a:r>
                    </a:p>
                    <a:p>
                      <a:pPr marL="342900" indent="-342900" algn="just" rtl="1">
                        <a:buAutoNum type="arabicPeriod"/>
                      </a:pPr>
                      <a:endParaRPr lang="ar-KW" sz="1800" b="0" i="0" u="none" strike="noStrike" kern="1200" baseline="0" dirty="0" smtClean="0">
                        <a:solidFill>
                          <a:schemeClr val="tx2"/>
                        </a:solidFill>
                        <a:latin typeface="+mn-lt"/>
                        <a:ea typeface="+mn-ea"/>
                        <a:cs typeface="mohammad bold art 1" pitchFamily="2" charset="-78"/>
                      </a:endParaRPr>
                    </a:p>
                    <a:p>
                      <a:pPr marL="285750" indent="-285750" algn="just" rtl="1">
                        <a:buFont typeface="Arial" panose="020B0604020202020204" pitchFamily="34" charset="0"/>
                        <a:buChar char="•"/>
                      </a:pPr>
                      <a:r>
                        <a:rPr lang="ar-KW" sz="1800" b="0" i="0" u="none" strike="noStrike" kern="1200" baseline="0" dirty="0" smtClean="0">
                          <a:solidFill>
                            <a:schemeClr val="tx2"/>
                          </a:solidFill>
                          <a:latin typeface="+mn-lt"/>
                          <a:ea typeface="+mn-ea"/>
                          <a:cs typeface="mohammad bold art 1" pitchFamily="2" charset="-78"/>
                        </a:rPr>
                        <a:t>يتولى إدارة الصندوق هيئة إدارية تتشكل من موظفَينِ اثنَينِ أو أكثر من موظفي مدير الصندوق ممن تتوافر فيهم شروط ممثلي نشاط مدير نظام استثمار جماعي، على أن يكون أحدهم من كبار التنفيذيين لدى مدير الصندوق.</a:t>
                      </a:r>
                    </a:p>
                    <a:p>
                      <a:pPr marL="285750" marR="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800" b="0" i="0" u="none" strike="noStrike" kern="1200" baseline="0" dirty="0" smtClean="0">
                          <a:solidFill>
                            <a:schemeClr val="tx2"/>
                          </a:solidFill>
                          <a:latin typeface="+mn-lt"/>
                          <a:ea typeface="+mn-ea"/>
                          <a:cs typeface="mohammad bold art 1" pitchFamily="2" charset="-78"/>
                        </a:rPr>
                        <a:t>يجب أن يكون أعضاء الهيئة الإدارية من الأشخاص المسجلين لدى الهيئة، ويمثلون مدير الصندوق في المسؤوليات والصلاحيات المنصوص عليها في الكتاب الثالث عشر (أنظمة الاستثمار الجماعي)، ويعتبر توقيع أعضاء الهيئة الإدارية أو من يفوضونه منهم بمثابة توقيع مدير الصندوق، ويكون هؤلاء الأعضاء مسؤولين بالتضامن مع المدير عن أي أخطاء أو إهمال أو غش في إدارة الصندوق.</a:t>
                      </a:r>
                    </a:p>
                    <a:p>
                      <a:pPr marL="285750" marR="0" indent="-285750" algn="just"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KW" sz="1800" b="0" i="0" u="none" strike="noStrike" kern="1200" baseline="0" dirty="0" smtClean="0">
                          <a:solidFill>
                            <a:schemeClr val="tx2"/>
                          </a:solidFill>
                          <a:latin typeface="+mn-lt"/>
                          <a:ea typeface="+mn-ea"/>
                          <a:cs typeface="mohammad bold art 1" pitchFamily="2" charset="-78"/>
                        </a:rPr>
                        <a:t>لا يجوز لمدير الصندوق الاشتراك في التصويت على قرارات جمعية حملة الوحدات المتعلقة بمنفعة خاصة له أو في حالة تعارض مصالحه مع مصالح الصندوق.</a:t>
                      </a:r>
                    </a:p>
                    <a:p>
                      <a:pPr marL="285750" indent="-285750" algn="just" rtl="1">
                        <a:buFont typeface="Arial" panose="020B0604020202020204" pitchFamily="34" charset="0"/>
                        <a:buChar char="•"/>
                      </a:pPr>
                      <a:r>
                        <a:rPr lang="ar-KW" sz="1800" b="0" i="0" u="none" strike="noStrike" kern="1200" baseline="0" dirty="0" smtClean="0">
                          <a:solidFill>
                            <a:schemeClr val="tx2"/>
                          </a:solidFill>
                          <a:latin typeface="+mn-lt"/>
                          <a:ea typeface="+mn-ea"/>
                          <a:cs typeface="mohammad bold art 1" pitchFamily="2" charset="-78"/>
                        </a:rPr>
                        <a:t>يجوز للهيئة استبدال مدير الصندوق إذا رأت أنه قد أخل إخلالاً جوهرياًّ بالتزاماته</a:t>
                      </a:r>
                      <a:r>
                        <a:rPr lang="en-US" sz="1800" b="0" i="0" u="none" strike="noStrike" kern="1200" baseline="0" dirty="0" smtClean="0">
                          <a:solidFill>
                            <a:schemeClr val="tx2"/>
                          </a:solidFill>
                          <a:latin typeface="+mn-lt"/>
                          <a:ea typeface="+mn-ea"/>
                          <a:cs typeface="mohammad bold art 1" pitchFamily="2" charset="-78"/>
                        </a:rPr>
                        <a:t> </a:t>
                      </a:r>
                      <a:r>
                        <a:rPr lang="ar-KW" sz="1800" b="0" i="0" u="none" strike="noStrike" kern="1200" baseline="0" dirty="0" smtClean="0">
                          <a:solidFill>
                            <a:schemeClr val="tx2"/>
                          </a:solidFill>
                          <a:latin typeface="+mn-lt"/>
                          <a:ea typeface="+mn-ea"/>
                          <a:cs typeface="mohammad bold art 1" pitchFamily="2" charset="-78"/>
                        </a:rPr>
                        <a:t>المنصوص عليها في الكتاب الثالث عشر (أنظمة الاستثمار الجماعي).</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3312317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a:solidFill>
                  <a:schemeClr val="tx2"/>
                </a:solidFill>
                <a:latin typeface="Sakkal Majalla" pitchFamily="2" charset="-78"/>
                <a:cs typeface="mohammad bold art 1" pitchFamily="2" charset="-78"/>
              </a:rPr>
              <a:t>تفاصيل التغييرات الجوهرية</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1611414012"/>
              </p:ext>
            </p:extLst>
          </p:nvPr>
        </p:nvGraphicFramePr>
        <p:xfrm>
          <a:off x="495300" y="1600206"/>
          <a:ext cx="8039100" cy="4389120"/>
        </p:xfrm>
        <a:graphic>
          <a:graphicData uri="http://schemas.openxmlformats.org/drawingml/2006/table">
            <a:tbl>
              <a:tblPr firstRow="1" bandRow="1">
                <a:tableStyleId>{5C22544A-7EE6-4342-B048-85BDC9FD1C3A}</a:tableStyleId>
              </a:tblPr>
              <a:tblGrid>
                <a:gridCol w="8039100"/>
              </a:tblGrid>
              <a:tr h="384022">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dirty="0" smtClean="0">
                          <a:ln>
                            <a:noFill/>
                          </a:ln>
                          <a:solidFill>
                            <a:prstClr val="black"/>
                          </a:solidFill>
                          <a:effectLst/>
                          <a:uLnTx/>
                          <a:uFillTx/>
                          <a:latin typeface="+mn-lt"/>
                          <a:ea typeface="+mn-ea"/>
                          <a:cs typeface="mohammad bold art 1" pitchFamily="2" charset="-78"/>
                        </a:rPr>
                        <a:t>يتبع - مقدمو الخدمات</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33004">
                <a:tc>
                  <a:txBody>
                    <a:bodyPr/>
                    <a:lstStyle/>
                    <a:p>
                      <a:pPr algn="just" rtl="1"/>
                      <a:r>
                        <a:rPr lang="ar-KW" sz="1800" b="0" i="0" u="none" strike="noStrike" kern="1200" baseline="0" dirty="0" smtClean="0">
                          <a:solidFill>
                            <a:schemeClr val="tx2"/>
                          </a:solidFill>
                          <a:latin typeface="+mn-lt"/>
                          <a:ea typeface="+mn-ea"/>
                          <a:cs typeface="mohammad bold art 1" pitchFamily="2" charset="-78"/>
                        </a:rPr>
                        <a:t>2</a:t>
                      </a:r>
                      <a:r>
                        <a:rPr lang="ar-KW" sz="1800" b="1" i="0" u="sng" strike="noStrike" kern="1200" baseline="0" dirty="0" smtClean="0">
                          <a:solidFill>
                            <a:schemeClr val="tx2"/>
                          </a:solidFill>
                          <a:latin typeface="+mn-lt"/>
                          <a:ea typeface="+mn-ea"/>
                          <a:cs typeface="mohammad bold art 1" pitchFamily="2" charset="-78"/>
                        </a:rPr>
                        <a:t>. مراقب الاستثمار</a:t>
                      </a:r>
                      <a:r>
                        <a:rPr lang="ar-KW" sz="1800" b="1" i="0" u="none" strike="noStrike" kern="1200" baseline="0" dirty="0" smtClean="0">
                          <a:solidFill>
                            <a:schemeClr val="tx2"/>
                          </a:solidFill>
                          <a:latin typeface="+mn-lt"/>
                          <a:ea typeface="+mn-ea"/>
                          <a:cs typeface="mohammad bold art 1" pitchFamily="2" charset="-78"/>
                        </a:rPr>
                        <a:t>:</a:t>
                      </a:r>
                    </a:p>
                    <a:p>
                      <a:pPr algn="r" rtl="1"/>
                      <a:endParaRPr lang="ar-KW" sz="1800" b="0" i="0" u="none" strike="noStrike" kern="1200" baseline="0" dirty="0" smtClean="0">
                        <a:solidFill>
                          <a:schemeClr val="tx2"/>
                        </a:solidFill>
                        <a:latin typeface="+mn-lt"/>
                        <a:ea typeface="+mn-ea"/>
                        <a:cs typeface="mohammad bold art 1" pitchFamily="2" charset="-78"/>
                      </a:endParaRPr>
                    </a:p>
                    <a:p>
                      <a:pPr marL="0" indent="0" algn="r" rtl="1">
                        <a:buFont typeface="Arial" panose="020B0604020202020204" pitchFamily="34" charset="0"/>
                        <a:buNone/>
                      </a:pPr>
                      <a:r>
                        <a:rPr lang="ar-KW" sz="1800" b="0" i="0" u="none" strike="noStrike" kern="1200" baseline="0" dirty="0" smtClean="0">
                          <a:solidFill>
                            <a:schemeClr val="tx2"/>
                          </a:solidFill>
                          <a:latin typeface="+mn-lt"/>
                          <a:ea typeface="+mn-ea"/>
                          <a:cs typeface="mohammad bold art 1" pitchFamily="2" charset="-78"/>
                        </a:rPr>
                        <a:t>إضافة مسؤوليات إضافية لمهام مراقب الاستثمار، وهي كالتالي: </a:t>
                      </a:r>
                    </a:p>
                    <a:p>
                      <a:pPr marL="0" indent="0" algn="r" rtl="1">
                        <a:buFont typeface="Arial" panose="020B0604020202020204" pitchFamily="34" charset="0"/>
                        <a:buNone/>
                      </a:pPr>
                      <a:endParaRPr lang="ar-KW" sz="1800" b="0" i="0" u="none" strike="noStrike" kern="1200" baseline="0" dirty="0" smtClean="0">
                        <a:solidFill>
                          <a:schemeClr val="tx2"/>
                        </a:solidFill>
                        <a:latin typeface="+mn-lt"/>
                        <a:ea typeface="+mn-ea"/>
                        <a:cs typeface="mohammad bold art 1" pitchFamily="2" charset="-78"/>
                      </a:endParaRPr>
                    </a:p>
                    <a:p>
                      <a:pPr marL="742950" lvl="1" indent="-285750" algn="just" rtl="1">
                        <a:buFont typeface="Arial" panose="020B0604020202020204" pitchFamily="34" charset="0"/>
                        <a:buChar char="•"/>
                      </a:pPr>
                      <a:r>
                        <a:rPr lang="ar-KW" sz="1800" b="0" i="0" u="none" strike="noStrike" kern="1200" baseline="0" dirty="0" smtClean="0">
                          <a:solidFill>
                            <a:schemeClr val="tx2"/>
                          </a:solidFill>
                          <a:latin typeface="+mn-lt"/>
                          <a:ea typeface="+mn-ea"/>
                          <a:cs typeface="mohammad bold art 1" pitchFamily="2" charset="-78"/>
                        </a:rPr>
                        <a:t>الاجتماع مرتين سنوياًّ على الأقل مع الهيئة الإدارية للصندوق لمراجعة التزام الصندوق بالقانون رقم 7 لسنة 2010 ولائحته التنفيذية وتعديلاتهما وقرارات وتعليمات الهيئة والنظام الأساسي ونشرة الاكتتاب وأية وثائق أخرى يصدرها مدير الصندوق.</a:t>
                      </a:r>
                    </a:p>
                    <a:p>
                      <a:pPr marL="742950" lvl="1" indent="-285750" algn="just" rtl="1">
                        <a:buFont typeface="Arial" panose="020B0604020202020204" pitchFamily="34" charset="0"/>
                        <a:buChar char="•"/>
                      </a:pPr>
                      <a:r>
                        <a:rPr lang="ar-KW" sz="1800" b="0" i="0" u="none" strike="noStrike" kern="1200" baseline="0" dirty="0" smtClean="0">
                          <a:solidFill>
                            <a:schemeClr val="tx2"/>
                          </a:solidFill>
                          <a:latin typeface="+mn-lt"/>
                          <a:ea typeface="+mn-ea"/>
                          <a:cs typeface="mohammad bold art 1" pitchFamily="2" charset="-78"/>
                        </a:rPr>
                        <a:t>إقرار أية تعاملات تنطوي على تعارض مصالح.</a:t>
                      </a:r>
                    </a:p>
                    <a:p>
                      <a:pPr marL="742950" lvl="1" indent="-285750" algn="just" rtl="1">
                        <a:buFont typeface="Arial" panose="020B0604020202020204" pitchFamily="34" charset="0"/>
                        <a:buChar char="•"/>
                      </a:pPr>
                      <a:r>
                        <a:rPr lang="ar-KW" sz="1800" b="0" i="0" u="none" strike="noStrike" kern="1200" baseline="0" dirty="0" smtClean="0">
                          <a:solidFill>
                            <a:schemeClr val="tx2"/>
                          </a:solidFill>
                          <a:latin typeface="+mn-lt"/>
                          <a:ea typeface="+mn-ea"/>
                          <a:cs typeface="mohammad bold art 1" pitchFamily="2" charset="-78"/>
                        </a:rPr>
                        <a:t>التأكد من قيام مدير الصندوق بمسؤولياته بما يحقق مصلحة حملة الوحدات وفقاً للنظام الأساسي للصندوق وأحكام اللائحة التنفيذية للقانون رقم 7 لسنة 2010، وأن أمواله تستثمر في حدود الأساليب والسياسات المحددة في هذا النظام.</a:t>
                      </a:r>
                      <a:endParaRPr lang="en-US" sz="1800" b="0" i="0" u="none" strike="noStrike" kern="1200" baseline="0" dirty="0" smtClean="0">
                        <a:solidFill>
                          <a:schemeClr val="tx2"/>
                        </a:solidFill>
                        <a:latin typeface="+mn-lt"/>
                        <a:ea typeface="+mn-ea"/>
                        <a:cs typeface="mohammad bold art 1" pitchFamily="2" charset="-78"/>
                      </a:endParaRPr>
                    </a:p>
                    <a:p>
                      <a:pPr algn="r"/>
                      <a:endParaRPr lang="en-US" sz="1800" b="0" i="0" u="none" strike="noStrike" kern="1200" baseline="0" dirty="0" smtClean="0">
                        <a:solidFill>
                          <a:schemeClr val="tx2"/>
                        </a:solidFill>
                        <a:latin typeface="+mn-lt"/>
                        <a:ea typeface="+mn-ea"/>
                        <a:cs typeface="mohammad bold art 1" pitchFamily="2" charset="-78"/>
                      </a:endParaRPr>
                    </a:p>
                    <a:p>
                      <a:pPr algn="r" rtl="1"/>
                      <a:endParaRPr lang="en-US" sz="1800" b="0" i="0" u="none" strike="noStrike" kern="1200" baseline="0" dirty="0" smtClean="0">
                        <a:solidFill>
                          <a:schemeClr val="tx2"/>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1660629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a:solidFill>
                  <a:schemeClr val="tx2"/>
                </a:solidFill>
                <a:latin typeface="Sakkal Majalla" pitchFamily="2" charset="-78"/>
                <a:cs typeface="mohammad bold art 1" pitchFamily="2" charset="-78"/>
              </a:rPr>
              <a:t>تفاصيل التغييرات الجوهرية</a:t>
            </a:r>
            <a:endParaRPr lang="en-US" sz="28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1945434591"/>
              </p:ext>
            </p:extLst>
          </p:nvPr>
        </p:nvGraphicFramePr>
        <p:xfrm>
          <a:off x="495300" y="1600206"/>
          <a:ext cx="8039100" cy="4032027"/>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dirty="0" smtClean="0">
                          <a:ln>
                            <a:noFill/>
                          </a:ln>
                          <a:solidFill>
                            <a:prstClr val="black"/>
                          </a:solidFill>
                          <a:effectLst/>
                          <a:uLnTx/>
                          <a:uFillTx/>
                          <a:latin typeface="+mn-lt"/>
                          <a:ea typeface="+mn-ea"/>
                          <a:cs typeface="mohammad bold art 1" pitchFamily="2" charset="-78"/>
                        </a:rPr>
                        <a:t>يتبع - مقدمو الخدمات</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algn="just" rtl="1"/>
                      <a:r>
                        <a:rPr lang="ar-KW" sz="1800" b="0" i="0" u="none" strike="noStrike" kern="1200" baseline="0" dirty="0" smtClean="0">
                          <a:solidFill>
                            <a:schemeClr val="tx2"/>
                          </a:solidFill>
                          <a:latin typeface="+mn-lt"/>
                          <a:ea typeface="+mn-ea"/>
                          <a:cs typeface="mohammad bold art 1" pitchFamily="2" charset="-78"/>
                        </a:rPr>
                        <a:t>3</a:t>
                      </a:r>
                      <a:r>
                        <a:rPr lang="ar-KW" sz="1800" b="1" i="0" u="sng" strike="noStrike" kern="1200" baseline="0" dirty="0" smtClean="0">
                          <a:solidFill>
                            <a:schemeClr val="tx2"/>
                          </a:solidFill>
                          <a:latin typeface="+mn-lt"/>
                          <a:ea typeface="+mn-ea"/>
                          <a:cs typeface="mohammad bold art 1" pitchFamily="2" charset="-78"/>
                        </a:rPr>
                        <a:t>. مراقب الحسابات الخارجي:</a:t>
                      </a:r>
                    </a:p>
                    <a:p>
                      <a:pPr marL="0" indent="0" algn="r" rtl="1">
                        <a:buFont typeface="Arial" panose="020B0604020202020204" pitchFamily="34" charset="0"/>
                        <a:buNone/>
                      </a:pPr>
                      <a:endParaRPr lang="ar-KW" sz="1800" b="0" i="0" u="none" strike="noStrike" kern="1200" baseline="0" dirty="0" smtClean="0">
                        <a:solidFill>
                          <a:schemeClr val="tx2"/>
                        </a:solidFill>
                        <a:latin typeface="+mn-lt"/>
                        <a:ea typeface="+mn-ea"/>
                        <a:cs typeface="mohammad bold art 1" pitchFamily="2" charset="-78"/>
                      </a:endParaRPr>
                    </a:p>
                    <a:p>
                      <a:pPr marL="457200" lvl="1" indent="0" algn="just" rtl="1">
                        <a:buFont typeface="Arial" panose="020B0604020202020204" pitchFamily="34" charset="0"/>
                        <a:buNone/>
                      </a:pPr>
                      <a:r>
                        <a:rPr lang="ar-KW" sz="1800" b="0" i="0" u="none" strike="noStrike" kern="1200" baseline="0" dirty="0" smtClean="0">
                          <a:solidFill>
                            <a:schemeClr val="tx2"/>
                          </a:solidFill>
                          <a:latin typeface="+mn-lt"/>
                          <a:ea typeface="+mn-ea"/>
                          <a:cs typeface="mohammad bold art 1" pitchFamily="2" charset="-78"/>
                        </a:rPr>
                        <a:t>مدة تعيين مراقب الحسابات الخارجي للصندوق لسنة مالية واحدة قابلة للتجديد سنوياًّ، ولمدة لا تتجاوز أربع سنوات مالية متتالية </a:t>
                      </a:r>
                      <a:r>
                        <a:rPr lang="ar-KW" sz="1800" b="1" i="0" u="sng" strike="noStrike" kern="1200" baseline="0" dirty="0" smtClean="0">
                          <a:solidFill>
                            <a:schemeClr val="tx2"/>
                          </a:solidFill>
                          <a:latin typeface="+mn-lt"/>
                          <a:ea typeface="+mn-ea"/>
                          <a:cs typeface="mohammad bold art 1" pitchFamily="2" charset="-78"/>
                        </a:rPr>
                        <a:t>- بدلاً من ثلاث سنوات مالية -</a:t>
                      </a:r>
                      <a:r>
                        <a:rPr lang="ar-KW" sz="1800" b="0" i="0" u="none" strike="noStrike" kern="1200" baseline="0" dirty="0" smtClean="0">
                          <a:solidFill>
                            <a:schemeClr val="tx2"/>
                          </a:solidFill>
                          <a:latin typeface="+mn-lt"/>
                          <a:ea typeface="+mn-ea"/>
                          <a:cs typeface="mohammad bold art 1" pitchFamily="2" charset="-78"/>
                        </a:rPr>
                        <a:t>ويجوز له القيام بهذه الأعمال لذات الصندوق بعد فترة انقطاع لا تقل عن سنتين متتاليتين</a:t>
                      </a:r>
                      <a:r>
                        <a:rPr lang="ar-KW" sz="2000" b="0" i="0" u="none" strike="noStrike" kern="1200" baseline="0" dirty="0" smtClean="0">
                          <a:solidFill>
                            <a:schemeClr val="tx2"/>
                          </a:solidFill>
                          <a:latin typeface="+mn-lt"/>
                          <a:ea typeface="+mn-ea"/>
                          <a:cs typeface="mohammad bold art 1" pitchFamily="2" charset="-78"/>
                        </a:rPr>
                        <a:t>.</a:t>
                      </a:r>
                    </a:p>
                    <a:p>
                      <a:pPr marL="457200" lvl="1" indent="0" algn="r" rtl="1">
                        <a:buFont typeface="Arial" panose="020B0604020202020204" pitchFamily="34" charset="0"/>
                        <a:buNone/>
                      </a:pPr>
                      <a:endParaRPr lang="en-US" sz="1800" b="0" i="0" u="none" strike="noStrike" kern="1200" baseline="0" dirty="0" smtClean="0">
                        <a:solidFill>
                          <a:schemeClr val="tx2"/>
                        </a:solidFill>
                        <a:latin typeface="+mn-lt"/>
                        <a:ea typeface="+mn-ea"/>
                        <a:cs typeface="mohammad bold art 1" pitchFamily="2" charset="-78"/>
                      </a:endParaRPr>
                    </a:p>
                    <a:p>
                      <a:pPr algn="r"/>
                      <a:endParaRPr lang="en-US" sz="1800" b="0" i="0" u="none" strike="noStrike" kern="1200" baseline="0" dirty="0" smtClean="0">
                        <a:solidFill>
                          <a:schemeClr val="tx2"/>
                        </a:solidFill>
                        <a:latin typeface="+mn-lt"/>
                        <a:ea typeface="+mn-ea"/>
                        <a:cs typeface="mohammad bold art 1" pitchFamily="2" charset="-78"/>
                      </a:endParaRPr>
                    </a:p>
                    <a:p>
                      <a:pPr algn="r" rtl="1"/>
                      <a:endParaRPr lang="en-US" sz="1800" b="0" i="0" u="none" strike="noStrike" kern="1200" baseline="0" dirty="0" smtClean="0">
                        <a:solidFill>
                          <a:schemeClr val="tx2"/>
                        </a:solidFill>
                        <a:latin typeface="+mn-lt"/>
                        <a:ea typeface="+mn-ea"/>
                        <a:cs typeface="mohammad bold art 1" pitchFamily="2" charset="-78"/>
                      </a:endParaRPr>
                    </a:p>
                    <a:p>
                      <a:pPr algn="just" rtl="1"/>
                      <a:endParaRPr lang="en-US" sz="1800" b="0" i="0" u="none" strike="noStrike" kern="1200" baseline="0" dirty="0">
                        <a:solidFill>
                          <a:schemeClr val="tx2"/>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9604467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تفاصيل التغييرات الجوهرية</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1518634650"/>
              </p:ext>
            </p:extLst>
          </p:nvPr>
        </p:nvGraphicFramePr>
        <p:xfrm>
          <a:off x="495300" y="1600206"/>
          <a:ext cx="8039100" cy="4032027"/>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dirty="0" smtClean="0">
                          <a:ln>
                            <a:noFill/>
                          </a:ln>
                          <a:solidFill>
                            <a:prstClr val="black"/>
                          </a:solidFill>
                          <a:effectLst/>
                          <a:uLnTx/>
                          <a:uFillTx/>
                          <a:latin typeface="+mn-lt"/>
                          <a:ea typeface="+mn-ea"/>
                          <a:cs typeface="mohammad bold art 1" pitchFamily="2" charset="-78"/>
                        </a:rPr>
                        <a:t>يتبع - مقدمو الخدمات</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algn="just" rtl="1"/>
                      <a:r>
                        <a:rPr lang="ar-KW" sz="1800" b="0" i="0" u="none" strike="noStrike" kern="1200" baseline="0" dirty="0" smtClean="0">
                          <a:solidFill>
                            <a:schemeClr val="tx2"/>
                          </a:solidFill>
                          <a:latin typeface="+mn-lt"/>
                          <a:ea typeface="+mn-ea"/>
                          <a:cs typeface="mohammad bold art 1" pitchFamily="2" charset="-78"/>
                        </a:rPr>
                        <a:t>4</a:t>
                      </a:r>
                      <a:r>
                        <a:rPr lang="ar-KW" sz="1800" b="1" i="0" u="sng" strike="noStrike" kern="1200" baseline="0" dirty="0" smtClean="0">
                          <a:solidFill>
                            <a:schemeClr val="tx2"/>
                          </a:solidFill>
                          <a:latin typeface="+mn-lt"/>
                          <a:ea typeface="+mn-ea"/>
                          <a:cs typeface="mohammad bold art 1" pitchFamily="2" charset="-78"/>
                        </a:rPr>
                        <a:t>. مكتب التدقيق الشرعي الخارجي:</a:t>
                      </a:r>
                    </a:p>
                    <a:p>
                      <a:pPr marL="0" indent="0" algn="r" rtl="1">
                        <a:buFont typeface="Arial" panose="020B0604020202020204" pitchFamily="34" charset="0"/>
                        <a:buNone/>
                      </a:pPr>
                      <a:endParaRPr lang="ar-KW" sz="1800" b="0" i="0" u="none" strike="noStrike" kern="1200" baseline="0" dirty="0" smtClean="0">
                        <a:solidFill>
                          <a:schemeClr val="tx2"/>
                        </a:solidFill>
                        <a:latin typeface="+mn-lt"/>
                        <a:ea typeface="+mn-ea"/>
                        <a:cs typeface="mohammad bold art 1" pitchFamily="2" charset="-78"/>
                      </a:endParaRPr>
                    </a:p>
                    <a:p>
                      <a:pPr marL="285750" indent="-285750" algn="just" rtl="1">
                        <a:buFont typeface="Arial" panose="020B0604020202020204" pitchFamily="34" charset="0"/>
                        <a:buChar char="•"/>
                      </a:pPr>
                      <a:r>
                        <a:rPr lang="ar-KW" sz="1800" b="0" i="0" u="none" strike="noStrike" baseline="0" dirty="0" smtClean="0">
                          <a:solidFill>
                            <a:schemeClr val="tx2"/>
                          </a:solidFill>
                          <a:latin typeface="DiwanMuna-Bold"/>
                          <a:cs typeface="mohammad bold art 1" pitchFamily="2" charset="-78"/>
                        </a:rPr>
                        <a:t>يكون للصناديق التي تعمل وفق أحكام الشريعة الإسلامية نظام رقابة شرعية مكون من:</a:t>
                      </a:r>
                    </a:p>
                    <a:p>
                      <a:pPr marL="800100" lvl="1" indent="-342900" algn="just" rtl="1">
                        <a:buFont typeface="+mj-lt"/>
                        <a:buAutoNum type="arabicPeriod"/>
                      </a:pPr>
                      <a:r>
                        <a:rPr lang="ar-KW" sz="1800" b="0" i="0" u="none" strike="noStrike" baseline="0" dirty="0" smtClean="0">
                          <a:solidFill>
                            <a:schemeClr val="tx2"/>
                          </a:solidFill>
                          <a:latin typeface="DiwanMuna-Bold"/>
                          <a:cs typeface="mohammad bold art 1" pitchFamily="2" charset="-78"/>
                        </a:rPr>
                        <a:t> وحدة تدقيق شرعي داخلي.</a:t>
                      </a:r>
                    </a:p>
                    <a:p>
                      <a:pPr marL="800100" lvl="1" indent="-342900" algn="just" rtl="1">
                        <a:buFont typeface="+mj-lt"/>
                        <a:buAutoNum type="arabicPeriod"/>
                      </a:pPr>
                      <a:r>
                        <a:rPr lang="ar-KW" sz="1800" b="0" i="0" u="none" strike="noStrike" baseline="0" dirty="0" smtClean="0">
                          <a:solidFill>
                            <a:schemeClr val="tx2"/>
                          </a:solidFill>
                          <a:latin typeface="DiwanMuna-Bold"/>
                          <a:cs typeface="mohammad bold art 1" pitchFamily="2" charset="-78"/>
                        </a:rPr>
                        <a:t> مكتب تدقيق شرعي خارجي. </a:t>
                      </a:r>
                      <a:endParaRPr lang="en-US" sz="1800" b="0" i="0" u="none" strike="noStrike" baseline="0" dirty="0" smtClean="0">
                        <a:solidFill>
                          <a:schemeClr val="tx2"/>
                        </a:solidFill>
                        <a:latin typeface="DiwanMuna-Bold"/>
                        <a:cs typeface="mohammad bold art 1" pitchFamily="2" charset="-78"/>
                      </a:endParaRPr>
                    </a:p>
                    <a:p>
                      <a:pPr marL="457200" lvl="1" indent="0" algn="just" rtl="1">
                        <a:buFont typeface="+mj-lt"/>
                        <a:buNone/>
                      </a:pPr>
                      <a:endParaRPr lang="ar-KW" sz="1800" b="0" i="0" u="none" strike="noStrike" baseline="0" dirty="0" smtClean="0">
                        <a:solidFill>
                          <a:schemeClr val="tx2"/>
                        </a:solidFill>
                        <a:latin typeface="DiwanMuna-Bold"/>
                        <a:cs typeface="mohammad bold art 1" pitchFamily="2" charset="-78"/>
                      </a:endParaRPr>
                    </a:p>
                    <a:p>
                      <a:pPr marL="285750" lvl="0" indent="-285750" algn="just" rtl="1">
                        <a:buFont typeface="Arial" panose="020B0604020202020204" pitchFamily="34" charset="0"/>
                        <a:buChar char="•"/>
                      </a:pPr>
                      <a:r>
                        <a:rPr lang="ar-KW" sz="1800" b="0" i="0" u="none" strike="noStrike" baseline="0" dirty="0" smtClean="0">
                          <a:solidFill>
                            <a:schemeClr val="tx2"/>
                          </a:solidFill>
                          <a:latin typeface="DiwanMuna-Bold"/>
                          <a:cs typeface="mohammad bold art 1" pitchFamily="2" charset="-78"/>
                        </a:rPr>
                        <a:t>يشترط أن يكون مكتب التدقيق الشرعي الخارجي مسجلاً لدى الهيئة، ويلتزم برفع تقاريره إلى جمعية حملة الوحدات للصندوق، وأن يشتمل تقرير المكتب على البنود الواردة في المادة (2-18-6) من الكتاب الثالث عشر (أنظمة الاستثمار الجماعي).  </a:t>
                      </a:r>
                      <a:endParaRPr lang="en-US" sz="1800" b="0" i="0" u="none" strike="noStrike" baseline="0" dirty="0" smtClean="0">
                        <a:solidFill>
                          <a:schemeClr val="tx2"/>
                        </a:solidFill>
                        <a:latin typeface="DiwanMuna-Bold"/>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5544794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تفاصيل التغييرات الجوهرية</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2334688517"/>
              </p:ext>
            </p:extLst>
          </p:nvPr>
        </p:nvGraphicFramePr>
        <p:xfrm>
          <a:off x="495300" y="1600206"/>
          <a:ext cx="8039100" cy="4032027"/>
        </p:xfrm>
        <a:graphic>
          <a:graphicData uri="http://schemas.openxmlformats.org/drawingml/2006/table">
            <a:tbl>
              <a:tblPr firstRow="1" bandRow="1">
                <a:tableStyleId>{5C22544A-7EE6-4342-B048-85BDC9FD1C3A}</a:tableStyleId>
              </a:tblPr>
              <a:tblGrid>
                <a:gridCol w="8039100"/>
              </a:tblGrid>
              <a:tr h="38100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dirty="0" smtClean="0">
                          <a:ln>
                            <a:noFill/>
                          </a:ln>
                          <a:solidFill>
                            <a:prstClr val="black"/>
                          </a:solidFill>
                          <a:effectLst/>
                          <a:uLnTx/>
                          <a:uFillTx/>
                          <a:latin typeface="+mn-lt"/>
                          <a:ea typeface="+mn-ea"/>
                          <a:cs typeface="mohammad bold art 1" pitchFamily="2" charset="-78"/>
                        </a:rPr>
                        <a:t>يتبع - مقدمو الخدمات</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algn="just" rtl="1"/>
                      <a:r>
                        <a:rPr lang="ar-KW" sz="1800" b="0" i="0" u="none" strike="noStrike" kern="1200" baseline="0" dirty="0" smtClean="0">
                          <a:solidFill>
                            <a:schemeClr val="tx2"/>
                          </a:solidFill>
                          <a:latin typeface="+mn-lt"/>
                          <a:ea typeface="+mn-ea"/>
                          <a:cs typeface="mohammad bold art 1" pitchFamily="2" charset="-78"/>
                        </a:rPr>
                        <a:t>4</a:t>
                      </a:r>
                      <a:r>
                        <a:rPr lang="ar-KW" sz="1800" b="1" i="0" u="sng" strike="noStrike" kern="1200" baseline="0" dirty="0" smtClean="0">
                          <a:solidFill>
                            <a:schemeClr val="tx2"/>
                          </a:solidFill>
                          <a:latin typeface="+mn-lt"/>
                          <a:ea typeface="+mn-ea"/>
                          <a:cs typeface="mohammad bold art 1" pitchFamily="2" charset="-78"/>
                        </a:rPr>
                        <a:t>. مكتب التدقيق الشرعي الخارجي:</a:t>
                      </a:r>
                    </a:p>
                    <a:p>
                      <a:pPr marL="0" lvl="0" indent="0" algn="just" rtl="1">
                        <a:buFont typeface="Arial" panose="020B0604020202020204" pitchFamily="34" charset="0"/>
                        <a:buNone/>
                      </a:pPr>
                      <a:endParaRPr lang="ar-KW" sz="1800" b="0" i="0" u="none" strike="noStrike" baseline="0" dirty="0" smtClean="0">
                        <a:solidFill>
                          <a:schemeClr val="tx2"/>
                        </a:solidFill>
                        <a:latin typeface="DiwanMuna-Bold"/>
                        <a:cs typeface="mohammad bold art 1" pitchFamily="2" charset="-78"/>
                      </a:endParaRPr>
                    </a:p>
                    <a:p>
                      <a:pPr marL="285750" lvl="0" indent="-285750" algn="just" rtl="1">
                        <a:buFont typeface="Arial" panose="020B0604020202020204" pitchFamily="34" charset="0"/>
                        <a:buChar char="•"/>
                      </a:pPr>
                      <a:r>
                        <a:rPr lang="ar-KW" sz="1800" b="0" i="0" u="none" strike="noStrike" kern="1200" baseline="0" dirty="0" smtClean="0">
                          <a:solidFill>
                            <a:schemeClr val="tx2"/>
                          </a:solidFill>
                          <a:latin typeface="DiwanMuna-Bold"/>
                          <a:ea typeface="+mn-ea"/>
                          <a:cs typeface="mohammad bold art 1" pitchFamily="2" charset="-78"/>
                        </a:rPr>
                        <a:t>يجوز لمدير الصندوق أن يكلف مسؤول التدقيق الشرعي الخاص به للقيام بمهام وحدة التدقيق الشرعي الداخلي للصندوق</a:t>
                      </a:r>
                      <a:r>
                        <a:rPr lang="ar-KW" sz="1800" b="0" i="0" u="none" strike="noStrike" kern="1200" baseline="0" dirty="0" smtClean="0">
                          <a:solidFill>
                            <a:schemeClr val="tx2"/>
                          </a:solidFill>
                          <a:latin typeface="+mn-lt"/>
                          <a:ea typeface="+mn-ea"/>
                          <a:cs typeface="mohammad bold art 1" pitchFamily="2" charset="-78"/>
                        </a:rPr>
                        <a:t>.</a:t>
                      </a:r>
                    </a:p>
                    <a:p>
                      <a:pPr marL="0" lvl="0" indent="0" algn="just" rtl="1">
                        <a:buFont typeface="Arial" panose="020B0604020202020204" pitchFamily="34" charset="0"/>
                        <a:buNone/>
                      </a:pPr>
                      <a:endParaRPr lang="en-US" sz="1800" b="0" i="0" u="none" strike="noStrike" kern="1200" baseline="0" dirty="0" smtClean="0">
                        <a:solidFill>
                          <a:schemeClr val="tx2"/>
                        </a:solidFill>
                        <a:latin typeface="+mn-lt"/>
                        <a:ea typeface="+mn-ea"/>
                        <a:cs typeface="mohammad bold art 1" pitchFamily="2" charset="-78"/>
                      </a:endParaRPr>
                    </a:p>
                    <a:p>
                      <a:pPr marL="285750" indent="-285750" algn="just" defTabSz="914400" rtl="1" eaLnBrk="1" latinLnBrk="0" hangingPunct="1">
                        <a:buFont typeface="Arial" panose="020B0604020202020204" pitchFamily="34" charset="0"/>
                        <a:buChar char="•"/>
                      </a:pPr>
                      <a:r>
                        <a:rPr lang="ar-KW" sz="1800" b="0" i="0" u="none" strike="noStrike" kern="1200" baseline="0" dirty="0" smtClean="0">
                          <a:solidFill>
                            <a:schemeClr val="tx2"/>
                          </a:solidFill>
                          <a:latin typeface="DiwanMuna-Bold"/>
                          <a:ea typeface="+mn-ea"/>
                          <a:cs typeface="mohammad bold art 1" pitchFamily="2" charset="-78"/>
                        </a:rPr>
                        <a:t>إذا كان مدير الصندوق من غير الأشخاص المرخص لهم بالعمل وفق أحكام الشريعة</a:t>
                      </a:r>
                      <a:r>
                        <a:rPr lang="en-US" sz="1800" b="0" i="0" u="none" strike="noStrike" kern="1200" baseline="0" dirty="0" smtClean="0">
                          <a:solidFill>
                            <a:schemeClr val="tx2"/>
                          </a:solidFill>
                          <a:latin typeface="DiwanMuna-Bold"/>
                          <a:ea typeface="+mn-ea"/>
                          <a:cs typeface="mohammad bold art 1" pitchFamily="2" charset="-78"/>
                        </a:rPr>
                        <a:t> </a:t>
                      </a:r>
                      <a:r>
                        <a:rPr lang="ar-KW" sz="1800" b="0" i="0" u="none" strike="noStrike" kern="1200" baseline="0" dirty="0" smtClean="0">
                          <a:solidFill>
                            <a:schemeClr val="tx2"/>
                          </a:solidFill>
                          <a:latin typeface="DiwanMuna-Bold"/>
                          <a:ea typeface="+mn-ea"/>
                          <a:cs typeface="mohammad bold art 1" pitchFamily="2" charset="-78"/>
                        </a:rPr>
                        <a:t>الإسلامية</a:t>
                      </a:r>
                      <a:r>
                        <a:rPr lang="ar-KW" sz="1800" b="0" i="0" u="none" strike="noStrike" kern="1200" baseline="0" smtClean="0">
                          <a:solidFill>
                            <a:schemeClr val="tx2"/>
                          </a:solidFill>
                          <a:latin typeface="DiwanMuna-Bold"/>
                          <a:ea typeface="+mn-ea"/>
                          <a:cs typeface="mohammad bold art 1" pitchFamily="2" charset="-78"/>
                        </a:rPr>
                        <a:t>، فإنه</a:t>
                      </a:r>
                      <a:r>
                        <a:rPr lang="en-US" sz="1800" b="0" i="0" u="none" strike="noStrike" kern="1200" baseline="0" smtClean="0">
                          <a:solidFill>
                            <a:schemeClr val="tx2"/>
                          </a:solidFill>
                          <a:latin typeface="DiwanMuna-Bold"/>
                          <a:ea typeface="+mn-ea"/>
                          <a:cs typeface="mohammad bold art 1" pitchFamily="2" charset="-78"/>
                        </a:rPr>
                        <a:t> </a:t>
                      </a:r>
                      <a:r>
                        <a:rPr lang="ar-KW" sz="1800" b="0" i="0" u="none" strike="noStrike" kern="1200" baseline="0" dirty="0" smtClean="0">
                          <a:solidFill>
                            <a:schemeClr val="tx2"/>
                          </a:solidFill>
                          <a:latin typeface="DiwanMuna-Bold"/>
                          <a:ea typeface="+mn-ea"/>
                          <a:cs typeface="mohammad bold art 1" pitchFamily="2" charset="-78"/>
                        </a:rPr>
                        <a:t>يجوز له أن يكلف مكتب تدقيق شرعي خارجي للقيام بمهام وحدة</a:t>
                      </a:r>
                      <a:r>
                        <a:rPr lang="en-US" sz="1800" b="0" i="0" u="none" strike="noStrike" kern="1200" baseline="0" dirty="0" smtClean="0">
                          <a:solidFill>
                            <a:schemeClr val="tx2"/>
                          </a:solidFill>
                          <a:latin typeface="DiwanMuna-Bold"/>
                          <a:ea typeface="+mn-ea"/>
                          <a:cs typeface="mohammad bold art 1" pitchFamily="2" charset="-78"/>
                        </a:rPr>
                        <a:t> </a:t>
                      </a:r>
                      <a:r>
                        <a:rPr lang="ar-KW" sz="1800" b="0" i="0" u="none" strike="noStrike" kern="1200" baseline="0" dirty="0" smtClean="0">
                          <a:solidFill>
                            <a:schemeClr val="tx2"/>
                          </a:solidFill>
                          <a:latin typeface="DiwanMuna-Bold"/>
                          <a:ea typeface="+mn-ea"/>
                          <a:cs typeface="mohammad bold art 1" pitchFamily="2" charset="-78"/>
                        </a:rPr>
                        <a:t>التدقيق الشرعي الداخلي للصندوق، وذلك</a:t>
                      </a:r>
                      <a:r>
                        <a:rPr lang="en-US" sz="1800" b="0" i="0" u="none" strike="noStrike" kern="1200" baseline="0" dirty="0" smtClean="0">
                          <a:solidFill>
                            <a:schemeClr val="tx2"/>
                          </a:solidFill>
                          <a:latin typeface="DiwanMuna-Bold"/>
                          <a:ea typeface="+mn-ea"/>
                          <a:cs typeface="mohammad bold art 1" pitchFamily="2" charset="-78"/>
                        </a:rPr>
                        <a:t> </a:t>
                      </a:r>
                      <a:r>
                        <a:rPr lang="ar-KW" sz="1800" b="0" i="0" u="none" strike="noStrike" kern="1200" baseline="0" dirty="0" smtClean="0">
                          <a:solidFill>
                            <a:schemeClr val="tx2"/>
                          </a:solidFill>
                          <a:latin typeface="DiwanMuna-Bold"/>
                          <a:ea typeface="+mn-ea"/>
                          <a:cs typeface="mohammad bold art 1" pitchFamily="2" charset="-78"/>
                        </a:rPr>
                        <a:t>بشرط أن يتحمل مدير الصندوق أتعابه</a:t>
                      </a:r>
                      <a:r>
                        <a:rPr lang="en-US" sz="1800" b="0" i="0" u="none" strike="noStrike" kern="1200" baseline="0" dirty="0" smtClean="0">
                          <a:solidFill>
                            <a:schemeClr val="tx2"/>
                          </a:solidFill>
                          <a:latin typeface="DiwanMuna-Bold"/>
                          <a:ea typeface="+mn-ea"/>
                          <a:cs typeface="mohammad bold art 1" pitchFamily="2" charset="-78"/>
                        </a:rPr>
                        <a:t> </a:t>
                      </a:r>
                      <a:r>
                        <a:rPr lang="ar-KW" sz="1800" b="0" i="0" u="none" strike="noStrike" kern="1200" baseline="0" dirty="0" smtClean="0">
                          <a:solidFill>
                            <a:schemeClr val="tx2"/>
                          </a:solidFill>
                          <a:latin typeface="DiwanMuna-Bold"/>
                          <a:ea typeface="+mn-ea"/>
                          <a:cs typeface="mohammad bold art 1" pitchFamily="2" charset="-78"/>
                        </a:rPr>
                        <a:t>وألا يكون ذلك المكتب هو نفس المكتب الذي يقوم بأعمال التدقيق الشرعي الخارجي</a:t>
                      </a:r>
                      <a:r>
                        <a:rPr lang="en-US" sz="1800" b="0" i="0" u="none" strike="noStrike" kern="1200" baseline="0" dirty="0" smtClean="0">
                          <a:solidFill>
                            <a:schemeClr val="tx2"/>
                          </a:solidFill>
                          <a:latin typeface="DiwanMuna-Bold"/>
                          <a:ea typeface="+mn-ea"/>
                          <a:cs typeface="mohammad bold art 1" pitchFamily="2" charset="-78"/>
                        </a:rPr>
                        <a:t> </a:t>
                      </a:r>
                      <a:r>
                        <a:rPr lang="ar-KW" sz="1800" b="0" i="0" u="none" strike="noStrike" kern="1200" baseline="0" dirty="0" smtClean="0">
                          <a:solidFill>
                            <a:schemeClr val="tx2"/>
                          </a:solidFill>
                          <a:latin typeface="DiwanMuna-Bold"/>
                          <a:ea typeface="+mn-ea"/>
                          <a:cs typeface="mohammad bold art 1" pitchFamily="2" charset="-78"/>
                        </a:rPr>
                        <a:t>للصندوق</a:t>
                      </a:r>
                      <a:r>
                        <a:rPr lang="ar-KW" sz="1800" b="1" i="0" u="none" strike="noStrike" kern="1200" baseline="0" dirty="0" smtClean="0">
                          <a:solidFill>
                            <a:schemeClr val="tx2"/>
                          </a:solidFill>
                          <a:latin typeface="+mn-lt"/>
                          <a:ea typeface="+mn-ea"/>
                          <a:cs typeface="mohammad bold art 1" pitchFamily="2" charset="-78"/>
                        </a:rPr>
                        <a:t>.</a:t>
                      </a:r>
                      <a:endParaRPr lang="en-US" sz="1800" b="0" i="0" u="none" strike="noStrike" kern="1200" baseline="0" dirty="0">
                        <a:solidFill>
                          <a:schemeClr val="tx2"/>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6929578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001000" y="6324616"/>
            <a:ext cx="685800" cy="533399"/>
          </a:xfrm>
        </p:spPr>
        <p:txBody>
          <a:bodyPr/>
          <a:lstStyle/>
          <a:p>
            <a:fld id="{9FB5732D-B63C-4824-96DD-E5AC958CB801}" type="slidenum">
              <a:rPr lang="en-US" smtClean="0">
                <a:solidFill>
                  <a:prstClr val="black">
                    <a:tint val="75000"/>
                  </a:prstClr>
                </a:solidFill>
              </a:rPr>
              <a:pPr/>
              <a:t>27</a:t>
            </a:fld>
            <a:endParaRPr lang="en-US" dirty="0">
              <a:solidFill>
                <a:prstClr val="black">
                  <a:tint val="75000"/>
                </a:prstClr>
              </a:solidFill>
            </a:endParaRPr>
          </a:p>
        </p:txBody>
      </p:sp>
      <p:cxnSp>
        <p:nvCxnSpPr>
          <p:cNvPr id="8" name="Straight Arrow Connector 7"/>
          <p:cNvCxnSpPr/>
          <p:nvPr/>
        </p:nvCxnSpPr>
        <p:spPr>
          <a:xfrm flipH="1">
            <a:off x="438150" y="3442271"/>
            <a:ext cx="8229600" cy="0"/>
          </a:xfrm>
          <a:prstGeom prst="straightConnector1">
            <a:avLst/>
          </a:prstGeom>
          <a:ln w="60325">
            <a:solidFill>
              <a:srgbClr val="B99933"/>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303898" y="2998769"/>
            <a:ext cx="1011956" cy="657118"/>
          </a:xfrm>
          <a:prstGeom prst="rect">
            <a:avLst/>
          </a:prstGeom>
          <a:solidFill>
            <a:schemeClr val="bg1"/>
          </a:solidFill>
          <a:ln w="60325">
            <a:solidFill>
              <a:srgbClr val="B9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cs typeface="mohammad bold art 1" pitchFamily="2" charset="-78"/>
              </a:rPr>
              <a:t>30نوفمبر 2016</a:t>
            </a:r>
            <a:endParaRPr lang="en-US" dirty="0">
              <a:solidFill>
                <a:prstClr val="black"/>
              </a:solidFill>
              <a:cs typeface="mohammad bold art 1" pitchFamily="2" charset="-78"/>
            </a:endParaRPr>
          </a:p>
        </p:txBody>
      </p:sp>
      <p:sp>
        <p:nvSpPr>
          <p:cNvPr id="12" name="TextBox 11"/>
          <p:cNvSpPr txBox="1"/>
          <p:nvPr/>
        </p:nvSpPr>
        <p:spPr>
          <a:xfrm>
            <a:off x="7119746" y="4051891"/>
            <a:ext cx="2024254" cy="1600438"/>
          </a:xfrm>
          <a:prstGeom prst="rect">
            <a:avLst/>
          </a:prstGeom>
          <a:noFill/>
        </p:spPr>
        <p:txBody>
          <a:bodyPr wrap="square" rtlCol="0">
            <a:spAutoFit/>
          </a:bodyPr>
          <a:lstStyle/>
          <a:p>
            <a:pPr algn="ctr" rtl="1"/>
            <a:r>
              <a:rPr lang="ar-KW" sz="1400" b="1" dirty="0">
                <a:solidFill>
                  <a:schemeClr val="tx2"/>
                </a:solidFill>
                <a:cs typeface="mohammad bold art 1" pitchFamily="2" charset="-78"/>
              </a:rPr>
              <a:t>صدور اللائحة</a:t>
            </a:r>
          </a:p>
          <a:p>
            <a:pPr lvl="0" algn="ctr" rtl="1"/>
            <a:r>
              <a:rPr lang="ar-KW" sz="1400" dirty="0">
                <a:solidFill>
                  <a:schemeClr val="tx2"/>
                </a:solidFill>
                <a:cs typeface="mohammad bold art 1" pitchFamily="2" charset="-78"/>
              </a:rPr>
              <a:t>التطبيق الفوري لأي حكم ذو صفة تشريعية ملزمة، سواء كان وفق القانون وهذه اللائحة أو أية قوانين أخرى ذات صلة.</a:t>
            </a:r>
            <a:endParaRPr lang="en-US" sz="1400" dirty="0">
              <a:solidFill>
                <a:schemeClr val="tx2"/>
              </a:solidFill>
              <a:cs typeface="mohammad bold art 1" pitchFamily="2" charset="-78"/>
            </a:endParaRPr>
          </a:p>
          <a:p>
            <a:pPr algn="ctr" rtl="1"/>
            <a:endParaRPr lang="en-US" sz="1400" dirty="0">
              <a:solidFill>
                <a:schemeClr val="tx2"/>
              </a:solidFill>
              <a:cs typeface="mohammad bold art 1" pitchFamily="2" charset="-78"/>
            </a:endParaRPr>
          </a:p>
        </p:txBody>
      </p:sp>
      <p:sp>
        <p:nvSpPr>
          <p:cNvPr id="21" name="TextBox 20"/>
          <p:cNvSpPr txBox="1"/>
          <p:nvPr/>
        </p:nvSpPr>
        <p:spPr>
          <a:xfrm>
            <a:off x="11626" y="3988704"/>
            <a:ext cx="4584812" cy="2031325"/>
          </a:xfrm>
          <a:prstGeom prst="rect">
            <a:avLst/>
          </a:prstGeom>
          <a:noFill/>
        </p:spPr>
        <p:txBody>
          <a:bodyPr wrap="square" rtlCol="0">
            <a:spAutoFit/>
          </a:bodyPr>
          <a:lstStyle/>
          <a:p>
            <a:pPr algn="just" rtl="1"/>
            <a:r>
              <a:rPr lang="ar-KW" sz="1400" b="1" dirty="0" smtClean="0">
                <a:solidFill>
                  <a:schemeClr val="tx2"/>
                </a:solidFill>
                <a:cs typeface="mohammad bold art 1" pitchFamily="2" charset="-78"/>
              </a:rPr>
              <a:t>سريان الأحكام التالية:</a:t>
            </a:r>
          </a:p>
          <a:p>
            <a:pPr marL="171450" indent="-171450" algn="just" rtl="1">
              <a:buFont typeface="Arial" panose="020B0604020202020204" pitchFamily="34" charset="0"/>
              <a:buChar char="•"/>
            </a:pPr>
            <a:r>
              <a:rPr lang="ar-KW" sz="1400" dirty="0" smtClean="0">
                <a:solidFill>
                  <a:schemeClr val="tx2"/>
                </a:solidFill>
                <a:cs typeface="mohammad bold art 1" pitchFamily="2" charset="-78"/>
              </a:rPr>
              <a:t>تعيين هيئة </a:t>
            </a:r>
            <a:r>
              <a:rPr lang="ar-KW" sz="1400" dirty="0">
                <a:solidFill>
                  <a:schemeClr val="tx2"/>
                </a:solidFill>
                <a:cs typeface="mohammad bold art 1" pitchFamily="2" charset="-78"/>
              </a:rPr>
              <a:t>إ</a:t>
            </a:r>
            <a:r>
              <a:rPr lang="ar-KW" sz="1400" dirty="0" smtClean="0">
                <a:solidFill>
                  <a:schemeClr val="tx2"/>
                </a:solidFill>
                <a:cs typeface="mohammad bold art 1" pitchFamily="2" charset="-78"/>
              </a:rPr>
              <a:t>دارية للصندوق وحل مجالس الإدارات للصناديق. </a:t>
            </a:r>
          </a:p>
          <a:p>
            <a:pPr marL="171450" indent="-171450" algn="just" rtl="1">
              <a:buFont typeface="Arial" panose="020B0604020202020204" pitchFamily="34" charset="0"/>
              <a:buChar char="•"/>
            </a:pPr>
            <a:r>
              <a:rPr lang="ar-KW" sz="1400" dirty="0" smtClean="0">
                <a:solidFill>
                  <a:schemeClr val="tx2"/>
                </a:solidFill>
                <a:cs typeface="mohammad bold art 1" pitchFamily="2" charset="-78"/>
              </a:rPr>
              <a:t>تعديل الأنظمة الأساسية بشأن تعريف «وحدة الاستثمار».</a:t>
            </a:r>
          </a:p>
          <a:p>
            <a:pPr marL="171450" indent="-171450" algn="just" rtl="1">
              <a:buFont typeface="Arial" panose="020B0604020202020204" pitchFamily="34" charset="0"/>
              <a:buChar char="•"/>
            </a:pPr>
            <a:r>
              <a:rPr lang="ar-KW" sz="1400" dirty="0" smtClean="0">
                <a:solidFill>
                  <a:schemeClr val="tx2"/>
                </a:solidFill>
                <a:cs typeface="mohammad bold art 1" pitchFamily="2" charset="-78"/>
              </a:rPr>
              <a:t>نقل سجل حملة الوحدات من مدير الصندوق إلى وكالة المقاصة أو أمين الحفظ.</a:t>
            </a:r>
          </a:p>
          <a:p>
            <a:pPr marL="171450" indent="-171450" algn="just" rtl="1">
              <a:buFont typeface="Arial" panose="020B0604020202020204" pitchFamily="34" charset="0"/>
              <a:buChar char="•"/>
            </a:pPr>
            <a:r>
              <a:rPr lang="ar-KW" sz="1400" dirty="0" smtClean="0">
                <a:solidFill>
                  <a:schemeClr val="tx2"/>
                </a:solidFill>
                <a:cs typeface="mohammad bold art 1" pitchFamily="2" charset="-78"/>
              </a:rPr>
              <a:t>استكمال متطلبات الفقرة (2) من المادة (2-11) بشأن مراعاة ألا يكون مراقب الاستثمار أو مراقب الحسابات الخارجي أو مكتب التدقيق الشرعي الخارجي من الأطراف ذوي العلاقة بمدير الصندوق.</a:t>
            </a:r>
            <a:endParaRPr lang="en-US" sz="1400" dirty="0">
              <a:solidFill>
                <a:schemeClr val="tx2"/>
              </a:solidFill>
              <a:cs typeface="mohammad bold art 1" pitchFamily="2" charset="-78"/>
            </a:endParaRPr>
          </a:p>
        </p:txBody>
      </p:sp>
      <p:cxnSp>
        <p:nvCxnSpPr>
          <p:cNvPr id="23" name="Straight Arrow Connector 22"/>
          <p:cNvCxnSpPr/>
          <p:nvPr/>
        </p:nvCxnSpPr>
        <p:spPr>
          <a:xfrm>
            <a:off x="8321211" y="3642199"/>
            <a:ext cx="0" cy="392766"/>
          </a:xfrm>
          <a:prstGeom prst="straightConnector1">
            <a:avLst/>
          </a:prstGeom>
          <a:ln w="31750">
            <a:solidFill>
              <a:srgbClr val="B99933"/>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6176022" y="2686570"/>
            <a:ext cx="520" cy="353504"/>
          </a:xfrm>
          <a:prstGeom prst="straightConnector1">
            <a:avLst/>
          </a:prstGeom>
          <a:ln w="31750">
            <a:solidFill>
              <a:srgbClr val="B99933"/>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5722668" y="3028612"/>
            <a:ext cx="941779" cy="652747"/>
          </a:xfrm>
          <a:prstGeom prst="rect">
            <a:avLst/>
          </a:prstGeom>
          <a:solidFill>
            <a:schemeClr val="bg1"/>
          </a:solidFill>
          <a:ln w="60325">
            <a:solidFill>
              <a:srgbClr val="B9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cs typeface="mohammad bold art 1" pitchFamily="2" charset="-78"/>
              </a:rPr>
              <a:t>يناير </a:t>
            </a:r>
            <a:r>
              <a:rPr lang="ar-KW" dirty="0">
                <a:solidFill>
                  <a:prstClr val="black"/>
                </a:solidFill>
                <a:cs typeface="mohammad bold art 1" pitchFamily="2" charset="-78"/>
              </a:rPr>
              <a:t>2016</a:t>
            </a:r>
            <a:endParaRPr lang="en-US" dirty="0">
              <a:solidFill>
                <a:prstClr val="black"/>
              </a:solidFill>
              <a:cs typeface="mohammad bold art 1" pitchFamily="2" charset="-78"/>
            </a:endParaRPr>
          </a:p>
        </p:txBody>
      </p:sp>
      <p:cxnSp>
        <p:nvCxnSpPr>
          <p:cNvPr id="28" name="Straight Arrow Connector 27"/>
          <p:cNvCxnSpPr/>
          <p:nvPr/>
        </p:nvCxnSpPr>
        <p:spPr>
          <a:xfrm>
            <a:off x="2818550" y="3642199"/>
            <a:ext cx="0" cy="433451"/>
          </a:xfrm>
          <a:prstGeom prst="straightConnector1">
            <a:avLst/>
          </a:prstGeom>
          <a:ln w="31750">
            <a:solidFill>
              <a:srgbClr val="B99933"/>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933417" y="1604710"/>
            <a:ext cx="2520280" cy="1169551"/>
          </a:xfrm>
          <a:prstGeom prst="rect">
            <a:avLst/>
          </a:prstGeom>
          <a:noFill/>
        </p:spPr>
        <p:txBody>
          <a:bodyPr wrap="square" rtlCol="0">
            <a:spAutoFit/>
          </a:bodyPr>
          <a:lstStyle/>
          <a:p>
            <a:pPr algn="just" rtl="1"/>
            <a:r>
              <a:rPr lang="ar-KW" sz="1400" b="1" dirty="0" smtClean="0">
                <a:solidFill>
                  <a:schemeClr val="tx2"/>
                </a:solidFill>
                <a:cs typeface="mohammad bold art 1" pitchFamily="2" charset="-78"/>
              </a:rPr>
              <a:t>نموذج المعلومات الشهرية: </a:t>
            </a:r>
          </a:p>
          <a:p>
            <a:pPr algn="just" rtl="1"/>
            <a:r>
              <a:rPr lang="ar-KW" sz="1400" dirty="0" smtClean="0">
                <a:solidFill>
                  <a:schemeClr val="tx2"/>
                </a:solidFill>
                <a:cs typeface="mohammad bold art 1" pitchFamily="2" charset="-78"/>
              </a:rPr>
              <a:t>يعمل </a:t>
            </a:r>
            <a:r>
              <a:rPr lang="ar-KW" sz="1400" dirty="0">
                <a:solidFill>
                  <a:schemeClr val="tx2"/>
                </a:solidFill>
                <a:cs typeface="mohammad bold art 1" pitchFamily="2" charset="-78"/>
              </a:rPr>
              <a:t>في </a:t>
            </a:r>
            <a:r>
              <a:rPr lang="ar-KW" sz="1400" dirty="0" smtClean="0">
                <a:solidFill>
                  <a:schemeClr val="tx2"/>
                </a:solidFill>
                <a:cs typeface="mohammad bold art 1" pitchFamily="2" charset="-78"/>
              </a:rPr>
              <a:t>النموذج الوارد في الملحق رقم (5) من الكتاب الثالث عشر  (أنظمة الاستثمار الجماعي) ابتداء من يناير 2016.</a:t>
            </a:r>
            <a:endParaRPr lang="en-US" sz="1400" dirty="0">
              <a:solidFill>
                <a:schemeClr val="tx2"/>
              </a:solidFill>
              <a:cs typeface="mohammad bold art 1" pitchFamily="2" charset="-78"/>
            </a:endParaRPr>
          </a:p>
        </p:txBody>
      </p:sp>
      <p:cxnSp>
        <p:nvCxnSpPr>
          <p:cNvPr id="16" name="Straight Connector 15"/>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Title 1"/>
          <p:cNvSpPr txBox="1">
            <a:spLocks/>
          </p:cNvSpPr>
          <p:nvPr/>
        </p:nvSpPr>
        <p:spPr>
          <a:xfrm>
            <a:off x="2809876" y="557808"/>
            <a:ext cx="5876925"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spcAft>
                <a:spcPct val="0"/>
              </a:spcAft>
            </a:pPr>
            <a:r>
              <a:rPr lang="ar-KW" sz="3600" b="1" dirty="0">
                <a:solidFill>
                  <a:schemeClr val="tx2"/>
                </a:solidFill>
                <a:latin typeface="Sakkal Majalla" pitchFamily="2" charset="-78"/>
                <a:cs typeface="mohammad bold art 1" pitchFamily="2" charset="-78"/>
              </a:rPr>
              <a:t>الأحكام الانتقالية</a:t>
            </a:r>
            <a:endParaRPr lang="en-US" sz="3600" b="1" dirty="0">
              <a:solidFill>
                <a:schemeClr val="tx2"/>
              </a:solidFill>
              <a:latin typeface="Sakkal Majalla" pitchFamily="2" charset="-78"/>
              <a:cs typeface="mohammad bold art 1" pitchFamily="2" charset="-78"/>
            </a:endParaRPr>
          </a:p>
        </p:txBody>
      </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sp>
        <p:nvSpPr>
          <p:cNvPr id="17" name="Rectangle 16"/>
          <p:cNvSpPr/>
          <p:nvPr/>
        </p:nvSpPr>
        <p:spPr>
          <a:xfrm>
            <a:off x="7786073" y="3002387"/>
            <a:ext cx="1013503" cy="639812"/>
          </a:xfrm>
          <a:prstGeom prst="rect">
            <a:avLst/>
          </a:prstGeom>
          <a:solidFill>
            <a:schemeClr val="bg1"/>
          </a:solidFill>
          <a:ln w="60325">
            <a:solidFill>
              <a:srgbClr val="B9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cs typeface="mohammad bold art 1" pitchFamily="2" charset="-78"/>
              </a:rPr>
              <a:t>10نوفمبر 2015</a:t>
            </a:r>
            <a:endParaRPr lang="en-US" dirty="0">
              <a:solidFill>
                <a:prstClr val="black"/>
              </a:solidFill>
              <a:cs typeface="mohammad bold art 1" pitchFamily="2" charset="-78"/>
            </a:endParaRPr>
          </a:p>
        </p:txBody>
      </p:sp>
    </p:spTree>
    <p:extLst>
      <p:ext uri="{BB962C8B-B14F-4D97-AF65-F5344CB8AC3E}">
        <p14:creationId xmlns:p14="http://schemas.microsoft.com/office/powerpoint/2010/main" val="12420044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5"/>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2800" b="1" dirty="0">
                <a:solidFill>
                  <a:schemeClr val="tx2"/>
                </a:solidFill>
                <a:latin typeface="Sakkal Majalla" pitchFamily="2" charset="-78"/>
                <a:cs typeface="mohammad bold art 1" pitchFamily="2" charset="-78"/>
              </a:rPr>
              <a:t>جدول أعمال الورشة</a:t>
            </a:r>
            <a:endParaRPr lang="en-US" sz="4000" dirty="0">
              <a:solidFill>
                <a:schemeClr val="tx2"/>
              </a:solidFill>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r" rtl="1" fontAlgn="base">
              <a:spcBef>
                <a:spcPct val="0"/>
              </a:spcBef>
              <a:spcAft>
                <a:spcPts val="600"/>
              </a:spcAft>
              <a:buNone/>
            </a:pPr>
            <a:r>
              <a:rPr lang="ar-KW" sz="2400" b="1" dirty="0">
                <a:solidFill>
                  <a:schemeClr val="tx2"/>
                </a:solidFill>
                <a:latin typeface="Calibri" pitchFamily="34" charset="0"/>
                <a:cs typeface="mohammad bold art 1" pitchFamily="2" charset="-78"/>
              </a:rPr>
              <a:t>مناقشة </a:t>
            </a:r>
            <a:r>
              <a:rPr lang="ar-KW" sz="2400" b="1" dirty="0" smtClean="0">
                <a:solidFill>
                  <a:schemeClr val="tx2"/>
                </a:solidFill>
                <a:latin typeface="Calibri" pitchFamily="34" charset="0"/>
                <a:cs typeface="mohammad bold art 1" pitchFamily="2" charset="-78"/>
              </a:rPr>
              <a:t>الجوانب التالية المتعلقة بتعديلات اللائحة التنفيذية: </a:t>
            </a:r>
            <a:endParaRPr lang="en-US" sz="2400" b="1" dirty="0">
              <a:solidFill>
                <a:schemeClr val="tx2"/>
              </a:solidFill>
              <a:latin typeface="Calibri" pitchFamily="34" charset="0"/>
              <a:cs typeface="mohammad bold art 1" pitchFamily="2" charset="-78"/>
            </a:endParaRPr>
          </a:p>
          <a:p>
            <a:pPr marL="0" lvl="0" indent="0" algn="r" rtl="1" fontAlgn="base">
              <a:spcBef>
                <a:spcPct val="0"/>
              </a:spcBef>
              <a:spcAft>
                <a:spcPts val="600"/>
              </a:spcAft>
              <a:buNone/>
            </a:pPr>
            <a:endParaRPr lang="ar-KW" sz="1100" dirty="0">
              <a:solidFill>
                <a:schemeClr val="tx2"/>
              </a:solidFill>
              <a:latin typeface="Calibri" pitchFamily="34" charset="0"/>
              <a:cs typeface="mohammad bold art 1" pitchFamily="2" charset="-78"/>
            </a:endParaRPr>
          </a:p>
          <a:p>
            <a:pPr lvl="0" algn="r" rtl="1" fontAlgn="base">
              <a:spcBef>
                <a:spcPct val="0"/>
              </a:spcBef>
              <a:spcAft>
                <a:spcPts val="600"/>
              </a:spcAft>
              <a:buFont typeface="+mj-lt"/>
              <a:buAutoNum type="arabicPeriod"/>
            </a:pPr>
            <a:r>
              <a:rPr lang="ar-KW" sz="2400" dirty="0" smtClean="0">
                <a:solidFill>
                  <a:schemeClr val="tx2"/>
                </a:solidFill>
                <a:latin typeface="Calibri" pitchFamily="34" charset="0"/>
                <a:cs typeface="mohammad bold art 1" pitchFamily="2" charset="-78"/>
              </a:rPr>
              <a:t>محتويات كتاب أنظمة الاستثمار الجماعي.</a:t>
            </a:r>
          </a:p>
          <a:p>
            <a:pPr lvl="0" algn="r" rtl="1" fontAlgn="base">
              <a:spcBef>
                <a:spcPct val="0"/>
              </a:spcBef>
              <a:spcAft>
                <a:spcPts val="600"/>
              </a:spcAft>
              <a:buFont typeface="+mj-lt"/>
              <a:buAutoNum type="arabicPeriod"/>
            </a:pPr>
            <a:r>
              <a:rPr lang="ar-KW" sz="2400" dirty="0" smtClean="0">
                <a:solidFill>
                  <a:schemeClr val="tx2"/>
                </a:solidFill>
                <a:latin typeface="Calibri" pitchFamily="34" charset="0"/>
                <a:cs typeface="mohammad bold art 1" pitchFamily="2" charset="-78"/>
              </a:rPr>
              <a:t>الفصل الأول: أنظمة الاستثمار الجماعي.</a:t>
            </a:r>
          </a:p>
          <a:p>
            <a:pPr lvl="0" algn="r" rtl="1" fontAlgn="base">
              <a:spcBef>
                <a:spcPct val="0"/>
              </a:spcBef>
              <a:spcAft>
                <a:spcPts val="600"/>
              </a:spcAft>
              <a:buFont typeface="+mj-lt"/>
              <a:buAutoNum type="arabicPeriod"/>
            </a:pPr>
            <a:r>
              <a:rPr lang="ar-KW" sz="2400" dirty="0" smtClean="0">
                <a:solidFill>
                  <a:schemeClr val="tx2"/>
                </a:solidFill>
                <a:latin typeface="Calibri" pitchFamily="34" charset="0"/>
                <a:cs typeface="mohammad bold art 1" pitchFamily="2" charset="-78"/>
              </a:rPr>
              <a:t>التغييرات </a:t>
            </a:r>
            <a:r>
              <a:rPr lang="ar-KW" sz="2400" dirty="0" smtClean="0">
                <a:solidFill>
                  <a:schemeClr val="tx2"/>
                </a:solidFill>
                <a:latin typeface="Calibri" pitchFamily="34" charset="0"/>
                <a:cs typeface="mohammad bold art 1" pitchFamily="2" charset="-78"/>
              </a:rPr>
              <a:t>الجوهرية في الصناديق.</a:t>
            </a:r>
          </a:p>
          <a:p>
            <a:pPr lvl="0" algn="r" rtl="1" fontAlgn="base">
              <a:spcBef>
                <a:spcPct val="0"/>
              </a:spcBef>
              <a:spcAft>
                <a:spcPts val="600"/>
              </a:spcAft>
              <a:buFont typeface="+mj-lt"/>
              <a:buAutoNum type="arabicPeriod"/>
            </a:pPr>
            <a:r>
              <a:rPr lang="ar-KW" sz="2400" dirty="0" smtClean="0">
                <a:solidFill>
                  <a:schemeClr val="tx2"/>
                </a:solidFill>
                <a:latin typeface="Calibri" pitchFamily="34" charset="0"/>
                <a:cs typeface="mohammad bold art 1" pitchFamily="2" charset="-78"/>
              </a:rPr>
              <a:t>تفاصيل التغييرات الجوهرية في الصناديق.</a:t>
            </a:r>
            <a:endParaRPr lang="ar-KW" sz="2400" dirty="0">
              <a:solidFill>
                <a:schemeClr val="tx2"/>
              </a:solidFill>
              <a:latin typeface="Calibri" pitchFamily="34" charset="0"/>
              <a:cs typeface="mohammad bold art 1" pitchFamily="2" charset="-78"/>
            </a:endParaRPr>
          </a:p>
          <a:p>
            <a:pPr lvl="0" algn="r" rtl="1" fontAlgn="base">
              <a:spcBef>
                <a:spcPct val="0"/>
              </a:spcBef>
              <a:spcAft>
                <a:spcPts val="600"/>
              </a:spcAft>
              <a:buFont typeface="+mj-lt"/>
              <a:buAutoNum type="arabicPeriod"/>
            </a:pPr>
            <a:r>
              <a:rPr lang="ar-KW" sz="2400" dirty="0">
                <a:solidFill>
                  <a:schemeClr val="tx2"/>
                </a:solidFill>
                <a:latin typeface="Calibri" pitchFamily="34" charset="0"/>
                <a:cs typeface="mohammad bold art 1" pitchFamily="2" charset="-78"/>
              </a:rPr>
              <a:t>الأحكام الانتقالية</a:t>
            </a:r>
            <a:r>
              <a:rPr lang="ar-KW" sz="2800" dirty="0" smtClean="0">
                <a:solidFill>
                  <a:schemeClr val="tx2"/>
                </a:solidFill>
                <a:latin typeface="Calibri" pitchFamily="34" charset="0"/>
              </a:rPr>
              <a:t>.</a:t>
            </a: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محتويات كتاب أنظمة الاستثمار</a:t>
            </a:r>
            <a:r>
              <a:rPr lang="en-US" sz="2800" b="1" dirty="0" smtClean="0">
                <a:solidFill>
                  <a:schemeClr val="tx2"/>
                </a:solidFill>
                <a:latin typeface="Sakkal Majalla" pitchFamily="2" charset="-78"/>
                <a:cs typeface="mohammad bold art 1" pitchFamily="2" charset="-78"/>
              </a:rPr>
              <a:t/>
            </a:r>
            <a:br>
              <a:rPr lang="en-US" sz="2800" b="1" dirty="0" smtClean="0">
                <a:solidFill>
                  <a:schemeClr val="tx2"/>
                </a:solidFill>
                <a:latin typeface="Sakkal Majalla" pitchFamily="2" charset="-78"/>
                <a:cs typeface="mohammad bold art 1" pitchFamily="2" charset="-78"/>
              </a:rPr>
            </a:br>
            <a:r>
              <a:rPr lang="ar-KW" sz="2800" b="1" dirty="0" smtClean="0">
                <a:solidFill>
                  <a:schemeClr val="tx2"/>
                </a:solidFill>
                <a:latin typeface="Sakkal Majalla" pitchFamily="2" charset="-78"/>
                <a:cs typeface="mohammad bold art 1" pitchFamily="2" charset="-78"/>
              </a:rPr>
              <a:t>الجماعي</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7452320" y="1954560"/>
            <a:ext cx="914400" cy="9144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KW" sz="2000" dirty="0">
                <a:cs typeface="mohammad bold art 1" pitchFamily="2" charset="-78"/>
              </a:rPr>
              <a:t>الفصل الأول</a:t>
            </a:r>
            <a:endParaRPr lang="en-US" sz="2000" dirty="0">
              <a:cs typeface="mohammad bold art 1" pitchFamily="2" charset="-78"/>
            </a:endParaRPr>
          </a:p>
        </p:txBody>
      </p:sp>
      <p:sp>
        <p:nvSpPr>
          <p:cNvPr id="5" name="Rectangle 4"/>
          <p:cNvSpPr/>
          <p:nvPr/>
        </p:nvSpPr>
        <p:spPr>
          <a:xfrm>
            <a:off x="5291138" y="1954560"/>
            <a:ext cx="914400" cy="9144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KW" sz="2000" dirty="0">
                <a:cs typeface="mohammad bold art 1" pitchFamily="2" charset="-78"/>
              </a:rPr>
              <a:t>الفصل الثاني</a:t>
            </a:r>
            <a:endParaRPr lang="en-US" sz="2000" dirty="0">
              <a:cs typeface="mohammad bold art 1" pitchFamily="2" charset="-78"/>
            </a:endParaRPr>
          </a:p>
        </p:txBody>
      </p:sp>
      <p:sp>
        <p:nvSpPr>
          <p:cNvPr id="6" name="Rectangle 5"/>
          <p:cNvSpPr/>
          <p:nvPr/>
        </p:nvSpPr>
        <p:spPr>
          <a:xfrm>
            <a:off x="3372931" y="1954560"/>
            <a:ext cx="914400" cy="9144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KW" sz="2000" dirty="0" smtClean="0">
                <a:cs typeface="mohammad bold art 1" pitchFamily="2" charset="-78"/>
              </a:rPr>
              <a:t>الفصل الثالث</a:t>
            </a:r>
            <a:endParaRPr lang="en-US" sz="2000" dirty="0">
              <a:cs typeface="mohammad bold art 1" pitchFamily="2" charset="-78"/>
            </a:endParaRPr>
          </a:p>
        </p:txBody>
      </p:sp>
      <p:sp>
        <p:nvSpPr>
          <p:cNvPr id="7" name="Rectangle 6"/>
          <p:cNvSpPr/>
          <p:nvPr/>
        </p:nvSpPr>
        <p:spPr>
          <a:xfrm>
            <a:off x="1331639" y="1954560"/>
            <a:ext cx="910529" cy="9144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KW" dirty="0" smtClean="0">
                <a:cs typeface="mohammad bold art 1" pitchFamily="2" charset="-78"/>
              </a:rPr>
              <a:t>الملاحق</a:t>
            </a:r>
            <a:endParaRPr lang="en-US" dirty="0">
              <a:cs typeface="mohammad bold art 1" pitchFamily="2" charset="-78"/>
            </a:endParaRPr>
          </a:p>
        </p:txBody>
      </p:sp>
      <p:cxnSp>
        <p:nvCxnSpPr>
          <p:cNvPr id="13" name="Straight Arrow Connector 12"/>
          <p:cNvCxnSpPr/>
          <p:nvPr/>
        </p:nvCxnSpPr>
        <p:spPr>
          <a:xfrm>
            <a:off x="7909520" y="286896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748338" y="286896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805064" y="286896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1784969" y="286896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a:xfrm>
            <a:off x="2960150" y="3481289"/>
            <a:ext cx="1689827" cy="1529531"/>
            <a:chOff x="3236178" y="837"/>
            <a:chExt cx="1689827" cy="1210499"/>
          </a:xfrm>
        </p:grpSpPr>
        <p:sp>
          <p:nvSpPr>
            <p:cNvPr id="31" name="Rounded Rectangle 30"/>
            <p:cNvSpPr/>
            <p:nvPr/>
          </p:nvSpPr>
          <p:spPr>
            <a:xfrm>
              <a:off x="3236178" y="837"/>
              <a:ext cx="1689827" cy="1210499"/>
            </a:xfrm>
            <a:prstGeom prst="roundRect">
              <a:avLst/>
            </a:pr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a:lstStyle/>
            <a:p>
              <a:pPr algn="ctr"/>
              <a:r>
                <a:rPr lang="ar-KW" sz="2000" dirty="0" smtClean="0">
                  <a:cs typeface="mohammad bold art 1" pitchFamily="2" charset="-78"/>
                </a:rPr>
                <a:t>أنظمة الاستثمار الجماعي </a:t>
              </a:r>
              <a:r>
                <a:rPr lang="ar-KW" sz="2000" dirty="0">
                  <a:cs typeface="mohammad bold art 1" pitchFamily="2" charset="-78"/>
                </a:rPr>
                <a:t>التعاقدية</a:t>
              </a:r>
              <a:endParaRPr lang="en-US" sz="2000" dirty="0">
                <a:cs typeface="mohammad bold art 1" pitchFamily="2" charset="-78"/>
              </a:endParaRPr>
            </a:p>
          </p:txBody>
        </p:sp>
        <p:sp>
          <p:nvSpPr>
            <p:cNvPr id="32" name="Rounded Rectangle 4"/>
            <p:cNvSpPr/>
            <p:nvPr/>
          </p:nvSpPr>
          <p:spPr>
            <a:xfrm>
              <a:off x="3289797" y="54456"/>
              <a:ext cx="1582589" cy="99114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endParaRPr lang="en-US" sz="1500" kern="1200" dirty="0">
                <a:cs typeface="mohammad bold art 1" pitchFamily="2" charset="-78"/>
              </a:endParaRPr>
            </a:p>
          </p:txBody>
        </p:sp>
      </p:grpSp>
      <p:grpSp>
        <p:nvGrpSpPr>
          <p:cNvPr id="33" name="Group 32"/>
          <p:cNvGrpSpPr/>
          <p:nvPr/>
        </p:nvGrpSpPr>
        <p:grpSpPr>
          <a:xfrm>
            <a:off x="251520" y="3440147"/>
            <a:ext cx="2628159" cy="2580279"/>
            <a:chOff x="2624785" y="54456"/>
            <a:chExt cx="2373278" cy="2261803"/>
          </a:xfrm>
        </p:grpSpPr>
        <p:sp>
          <p:nvSpPr>
            <p:cNvPr id="34" name="Rounded Rectangle 33"/>
            <p:cNvSpPr/>
            <p:nvPr/>
          </p:nvSpPr>
          <p:spPr>
            <a:xfrm>
              <a:off x="2624785" y="91301"/>
              <a:ext cx="2373278" cy="2224958"/>
            </a:xfrm>
            <a:prstGeom prst="roundRect">
              <a:avLst/>
            </a:pr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a:lstStyle/>
            <a:p>
              <a:pPr marL="342900" indent="-342900" algn="r" rtl="1">
                <a:buAutoNum type="arabicPeriod"/>
              </a:pPr>
              <a:r>
                <a:rPr lang="ar-KW" dirty="0" smtClean="0">
                  <a:cs typeface="mohammad bold art 1" pitchFamily="2" charset="-78"/>
                </a:rPr>
                <a:t>طلب تسويق نظام</a:t>
              </a:r>
              <a:r>
                <a:rPr lang="en-US" dirty="0" smtClean="0">
                  <a:cs typeface="mohammad bold art 1" pitchFamily="2" charset="-78"/>
                </a:rPr>
                <a:t> </a:t>
              </a:r>
              <a:r>
                <a:rPr lang="ar-KW" dirty="0" smtClean="0">
                  <a:cs typeface="mohammad bold art 1" pitchFamily="2" charset="-78"/>
                </a:rPr>
                <a:t>استثمار جماعي.</a:t>
              </a:r>
            </a:p>
            <a:p>
              <a:pPr marL="342900" indent="-342900" algn="r" rtl="1">
                <a:buAutoNum type="arabicPeriod"/>
              </a:pPr>
              <a:r>
                <a:rPr lang="ar-KW" dirty="0" smtClean="0">
                  <a:cs typeface="mohammad bold art 1" pitchFamily="2" charset="-78"/>
                </a:rPr>
                <a:t>طلب تأسيس صندوق محلي.</a:t>
              </a:r>
            </a:p>
            <a:p>
              <a:pPr marL="342900" indent="-342900" algn="r" rtl="1">
                <a:buAutoNum type="arabicPeriod"/>
              </a:pPr>
              <a:r>
                <a:rPr lang="ar-KW" dirty="0" smtClean="0">
                  <a:cs typeface="mohammad bold art 1" pitchFamily="2" charset="-78"/>
                </a:rPr>
                <a:t>نشرة الاكتتاب.</a:t>
              </a:r>
            </a:p>
            <a:p>
              <a:pPr marL="342900" indent="-342900" algn="r" rtl="1">
                <a:buAutoNum type="arabicPeriod"/>
              </a:pPr>
              <a:r>
                <a:rPr lang="ar-KW" dirty="0" smtClean="0">
                  <a:cs typeface="mohammad bold art 1" pitchFamily="2" charset="-78"/>
                </a:rPr>
                <a:t>ضوابط الاستثمار.</a:t>
              </a:r>
            </a:p>
            <a:p>
              <a:pPr marL="342900" indent="-342900" algn="r" rtl="1">
                <a:buAutoNum type="arabicPeriod"/>
              </a:pPr>
              <a:r>
                <a:rPr lang="ar-KW" dirty="0" smtClean="0">
                  <a:cs typeface="mohammad bold art 1" pitchFamily="2" charset="-78"/>
                </a:rPr>
                <a:t>نموذج المعلومات الشهرية.</a:t>
              </a:r>
            </a:p>
            <a:p>
              <a:pPr marL="342900" indent="-342900" algn="r" rtl="1">
                <a:buAutoNum type="arabicPeriod"/>
              </a:pPr>
              <a:endParaRPr lang="ar-KW" dirty="0" smtClean="0"/>
            </a:p>
            <a:p>
              <a:pPr marL="342900" indent="-342900" algn="r" rtl="1">
                <a:buAutoNum type="arabicPeriod"/>
              </a:pPr>
              <a:endParaRPr lang="ar-KW" dirty="0" smtClean="0"/>
            </a:p>
            <a:p>
              <a:pPr marL="342900" indent="-342900" algn="r" rtl="1">
                <a:buAutoNum type="arabicPeriod"/>
              </a:pPr>
              <a:endParaRPr lang="ar-KW" dirty="0" smtClean="0"/>
            </a:p>
            <a:p>
              <a:pPr marL="342900" indent="-342900" algn="r" rtl="1">
                <a:buAutoNum type="arabicPeriod"/>
              </a:pPr>
              <a:endParaRPr lang="ar-KW" dirty="0" smtClean="0"/>
            </a:p>
            <a:p>
              <a:pPr marL="342900" indent="-342900" algn="r">
                <a:buAutoNum type="arabicPeriod"/>
              </a:pPr>
              <a:endParaRPr lang="en-US" dirty="0"/>
            </a:p>
          </p:txBody>
        </p:sp>
        <p:sp>
          <p:nvSpPr>
            <p:cNvPr id="35" name="Rounded Rectangle 4"/>
            <p:cNvSpPr/>
            <p:nvPr/>
          </p:nvSpPr>
          <p:spPr>
            <a:xfrm>
              <a:off x="3289797" y="54456"/>
              <a:ext cx="1582589" cy="99114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endParaRPr lang="en-US" sz="1500" kern="1200" dirty="0">
                <a:cs typeface="mohammad bold art 1" pitchFamily="2" charset="-78"/>
              </a:endParaRPr>
            </a:p>
          </p:txBody>
        </p:sp>
      </p:grpSp>
      <p:sp>
        <p:nvSpPr>
          <p:cNvPr id="39" name="Rounded Rectangle 38"/>
          <p:cNvSpPr/>
          <p:nvPr/>
        </p:nvSpPr>
        <p:spPr>
          <a:xfrm>
            <a:off x="4903424" y="3489980"/>
            <a:ext cx="1689827" cy="1098387"/>
          </a:xfrm>
          <a:prstGeom prst="roundRect">
            <a:avLst/>
          </a:pr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a:lstStyle/>
          <a:p>
            <a:pPr algn="ctr"/>
            <a:endParaRPr lang="ar-KW" dirty="0" smtClean="0"/>
          </a:p>
          <a:p>
            <a:pPr algn="ctr"/>
            <a:r>
              <a:rPr lang="ar-KW" sz="2000" dirty="0" smtClean="0">
                <a:cs typeface="mohammad bold art 1" pitchFamily="2" charset="-78"/>
              </a:rPr>
              <a:t>الصناديق</a:t>
            </a:r>
            <a:endParaRPr lang="en-US" sz="2000" dirty="0">
              <a:cs typeface="mohammad bold art 1" pitchFamily="2" charset="-78"/>
            </a:endParaRPr>
          </a:p>
        </p:txBody>
      </p:sp>
      <p:sp>
        <p:nvSpPr>
          <p:cNvPr id="40" name="Rounded Rectangle 39"/>
          <p:cNvSpPr/>
          <p:nvPr/>
        </p:nvSpPr>
        <p:spPr>
          <a:xfrm>
            <a:off x="6996973" y="3476992"/>
            <a:ext cx="1689827" cy="1098387"/>
          </a:xfrm>
          <a:prstGeom prst="roundRect">
            <a:avLst/>
          </a:prstGeom>
        </p:spPr>
        <p:style>
          <a:lnRef idx="3">
            <a:schemeClr val="lt2">
              <a:hueOff val="0"/>
              <a:satOff val="0"/>
              <a:lumOff val="0"/>
              <a:alphaOff val="0"/>
            </a:schemeClr>
          </a:lnRef>
          <a:fillRef idx="1">
            <a:schemeClr val="dk2">
              <a:hueOff val="0"/>
              <a:satOff val="0"/>
              <a:lumOff val="0"/>
              <a:alphaOff val="0"/>
            </a:schemeClr>
          </a:fillRef>
          <a:effectRef idx="1">
            <a:schemeClr val="dk2">
              <a:hueOff val="0"/>
              <a:satOff val="0"/>
              <a:lumOff val="0"/>
              <a:alphaOff val="0"/>
            </a:schemeClr>
          </a:effectRef>
          <a:fontRef idx="minor">
            <a:schemeClr val="lt1"/>
          </a:fontRef>
        </p:style>
        <p:txBody>
          <a:bodyPr/>
          <a:lstStyle/>
          <a:p>
            <a:pPr algn="ctr"/>
            <a:endParaRPr lang="ar-KW" dirty="0" smtClean="0"/>
          </a:p>
          <a:p>
            <a:pPr algn="ctr"/>
            <a:r>
              <a:rPr lang="ar-KW" dirty="0" smtClean="0">
                <a:cs typeface="mohammad bold art 1" pitchFamily="2" charset="-78"/>
              </a:rPr>
              <a:t>أ</a:t>
            </a:r>
            <a:r>
              <a:rPr lang="ar-KW" sz="2000" dirty="0" smtClean="0">
                <a:cs typeface="mohammad bold art 1" pitchFamily="2" charset="-78"/>
              </a:rPr>
              <a:t>حكام عامة</a:t>
            </a:r>
            <a:endParaRPr lang="en-US" sz="2000" dirty="0">
              <a:cs typeface="mohammad bold art 1" pitchFamily="2" charset="-78"/>
            </a:endParaRPr>
          </a:p>
        </p:txBody>
      </p:sp>
    </p:spTree>
    <p:extLst>
      <p:ext uri="{BB962C8B-B14F-4D97-AF65-F5344CB8AC3E}">
        <p14:creationId xmlns:p14="http://schemas.microsoft.com/office/powerpoint/2010/main" val="20151160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600" b="1" dirty="0">
                <a:solidFill>
                  <a:schemeClr val="tx2"/>
                </a:solidFill>
                <a:latin typeface="Sakkal Majalla" pitchFamily="2" charset="-78"/>
                <a:cs typeface="mohammad bold art 1" pitchFamily="2" charset="-78"/>
              </a:rPr>
              <a:t>الفصل الأول: أنظمة الاستثمار </a:t>
            </a:r>
            <a:r>
              <a:rPr lang="ar-KW" sz="2600" b="1" dirty="0" smtClean="0">
                <a:solidFill>
                  <a:schemeClr val="tx2"/>
                </a:solidFill>
                <a:latin typeface="Sakkal Majalla" pitchFamily="2" charset="-78"/>
                <a:cs typeface="mohammad bold art 1" pitchFamily="2" charset="-78"/>
              </a:rPr>
              <a:t>الجماعي</a:t>
            </a:r>
            <a:endParaRPr lang="en-US" sz="2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Content Placeholder 3"/>
          <p:cNvGraphicFramePr>
            <a:graphicFrameLocks noGrp="1"/>
          </p:cNvGraphicFramePr>
          <p:nvPr>
            <p:ph idx="1"/>
            <p:extLst>
              <p:ext uri="{D42A27DB-BD31-4B8C-83A1-F6EECF244321}">
                <p14:modId xmlns:p14="http://schemas.microsoft.com/office/powerpoint/2010/main" val="1003393929"/>
              </p:ext>
            </p:extLst>
          </p:nvPr>
        </p:nvGraphicFramePr>
        <p:xfrm>
          <a:off x="381000" y="1719263"/>
          <a:ext cx="8407400" cy="44069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937992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2600" b="1" dirty="0">
                <a:solidFill>
                  <a:schemeClr val="tx2"/>
                </a:solidFill>
                <a:latin typeface="Sakkal Majalla" pitchFamily="2" charset="-78"/>
                <a:cs typeface="mohammad bold art 1" pitchFamily="2" charset="-78"/>
              </a:rPr>
              <a:t>الفصل الأول: أنظمة الاستثمار </a:t>
            </a:r>
            <a:r>
              <a:rPr lang="ar-KW" sz="2600" b="1" dirty="0" smtClean="0">
                <a:solidFill>
                  <a:schemeClr val="tx2"/>
                </a:solidFill>
                <a:latin typeface="Sakkal Majalla" pitchFamily="2" charset="-78"/>
                <a:cs typeface="mohammad bold art 1" pitchFamily="2" charset="-78"/>
              </a:rPr>
              <a:t>الجماعي</a:t>
            </a:r>
            <a:endParaRPr lang="en-US" sz="2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1281914937"/>
              </p:ext>
            </p:extLst>
          </p:nvPr>
        </p:nvGraphicFramePr>
        <p:xfrm>
          <a:off x="611559" y="1484785"/>
          <a:ext cx="7922840" cy="4691916"/>
        </p:xfrm>
        <a:graphic>
          <a:graphicData uri="http://schemas.openxmlformats.org/drawingml/2006/table">
            <a:tbl>
              <a:tblPr firstRow="1" bandRow="1">
                <a:tableStyleId>{5C22544A-7EE6-4342-B048-85BDC9FD1C3A}</a:tableStyleId>
              </a:tblPr>
              <a:tblGrid>
                <a:gridCol w="7922840"/>
              </a:tblGrid>
              <a:tr h="576063">
                <a:tc>
                  <a:txBody>
                    <a:bodyPr/>
                    <a:lstStyle/>
                    <a:p>
                      <a:pPr marL="0" indent="0" algn="r" rtl="1">
                        <a:buFont typeface="Wingdings" panose="05000000000000000000" pitchFamily="2" charset="2"/>
                        <a:buNone/>
                      </a:pPr>
                      <a:r>
                        <a:rPr lang="ar-KW" sz="2000" b="1" dirty="0" smtClean="0">
                          <a:solidFill>
                            <a:schemeClr val="bg1"/>
                          </a:solidFill>
                          <a:latin typeface="Sakkal Majalla" pitchFamily="2" charset="-78"/>
                          <a:cs typeface="mohammad bold art 1" pitchFamily="2" charset="-78"/>
                        </a:rPr>
                        <a:t>1. الأحكام العامة لأنظمة الاستثمار</a:t>
                      </a:r>
                      <a:r>
                        <a:rPr lang="en-US" sz="2000" b="1" dirty="0" smtClean="0">
                          <a:solidFill>
                            <a:schemeClr val="bg1"/>
                          </a:solidFill>
                          <a:latin typeface="Sakkal Majalla" pitchFamily="2" charset="-78"/>
                          <a:cs typeface="mohammad bold art 1" pitchFamily="2" charset="-78"/>
                        </a:rPr>
                        <a:t> </a:t>
                      </a:r>
                      <a:r>
                        <a:rPr lang="en-US" sz="2000" b="1" baseline="0" dirty="0" smtClean="0">
                          <a:solidFill>
                            <a:schemeClr val="bg1"/>
                          </a:solidFill>
                          <a:latin typeface="Sakkal Majalla" pitchFamily="2" charset="-78"/>
                          <a:cs typeface="mohammad bold art 1" pitchFamily="2" charset="-78"/>
                        </a:rPr>
                        <a:t> </a:t>
                      </a:r>
                      <a:r>
                        <a:rPr lang="ar-KW" sz="2000" b="1" dirty="0" smtClean="0">
                          <a:solidFill>
                            <a:schemeClr val="bg1"/>
                          </a:solidFill>
                          <a:latin typeface="Sakkal Majalla" pitchFamily="2" charset="-78"/>
                          <a:cs typeface="mohammad bold art 1" pitchFamily="2" charset="-78"/>
                        </a:rPr>
                        <a:t>الجماعي. </a:t>
                      </a:r>
                      <a:endParaRPr lang="en-US" sz="2000" b="1" kern="1200" dirty="0">
                        <a:solidFill>
                          <a:schemeClr val="bg1"/>
                        </a:solidFill>
                        <a:latin typeface="Sakkal Majalla" pitchFamily="2" charset="-78"/>
                        <a:ea typeface="+mj-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no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tr>
              <a:tr h="1115927">
                <a:tc>
                  <a:txBody>
                    <a:bodyPr/>
                    <a:lstStyle/>
                    <a:p>
                      <a:pPr marL="342900" indent="-342900" algn="just" rtl="1">
                        <a:buFont typeface="Wingdings" panose="05000000000000000000" pitchFamily="2" charset="2"/>
                        <a:buChar char="q"/>
                      </a:pPr>
                      <a:r>
                        <a:rPr lang="ar-KW" sz="2000" b="0" kern="1200" dirty="0" smtClean="0">
                          <a:solidFill>
                            <a:schemeClr val="tx2"/>
                          </a:solidFill>
                          <a:latin typeface="Sakkal Majalla" pitchFamily="2" charset="-78"/>
                          <a:ea typeface="+mj-ea"/>
                          <a:cs typeface="mohammad bold art 1" pitchFamily="2" charset="-78"/>
                        </a:rPr>
                        <a:t>تسري الأحكام العامة لأنظمة الاستثمار الجماعي على كافة صور أنظمة الاستثمار الجماعي الوارد ذكرها في الكتاب الثالث عشر (أنظمة الاستثمارالجماعي)</a:t>
                      </a:r>
                      <a:r>
                        <a:rPr lang="ar-KW" sz="2000" b="0" kern="1200" baseline="0" dirty="0" smtClean="0">
                          <a:solidFill>
                            <a:schemeClr val="tx2"/>
                          </a:solidFill>
                          <a:latin typeface="Sakkal Majalla" pitchFamily="2" charset="-78"/>
                          <a:ea typeface="+mj-ea"/>
                          <a:cs typeface="mohammad bold art 1" pitchFamily="2" charset="-78"/>
                        </a:rPr>
                        <a:t> أو </a:t>
                      </a:r>
                      <a:r>
                        <a:rPr lang="ar-KW" sz="2000" b="0" kern="1200" dirty="0" smtClean="0">
                          <a:solidFill>
                            <a:schemeClr val="tx2"/>
                          </a:solidFill>
                          <a:latin typeface="Sakkal Majalla" pitchFamily="2" charset="-78"/>
                          <a:ea typeface="+mj-ea"/>
                          <a:cs typeface="mohammad bold art 1" pitchFamily="2" charset="-78"/>
                        </a:rPr>
                        <a:t>أي أنواع أخرى سيتم تضمينها مستقبلاً في الكتاب</a:t>
                      </a:r>
                      <a:r>
                        <a:rPr lang="ar-KW" sz="1800" b="1" kern="1200" dirty="0" smtClean="0">
                          <a:solidFill>
                            <a:schemeClr val="tx2"/>
                          </a:solidFill>
                          <a:latin typeface="Sakkal Majalla" pitchFamily="2" charset="-78"/>
                          <a:ea typeface="+mj-ea"/>
                          <a:cs typeface="mohammad bold art 1" pitchFamily="2" charset="-78"/>
                        </a:rPr>
                        <a:t>.</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noFill/>
                      <a:prstDash val="sysDash"/>
                      <a:round/>
                      <a:headEnd type="none" w="med" len="med"/>
                      <a:tailEnd type="none" w="med" len="med"/>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chemeClr val="bg1"/>
                    </a:solidFill>
                  </a:tcPr>
                </a:tc>
              </a:tr>
              <a:tr h="2999926">
                <a:tc>
                  <a:txBody>
                    <a:bodyPr/>
                    <a:lstStyle/>
                    <a:p>
                      <a:pPr marL="342900" marR="0" indent="-342900" algn="just" defTabSz="9144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lang="ar-KW" sz="2000" b="0" dirty="0" smtClean="0">
                          <a:solidFill>
                            <a:schemeClr val="tx2"/>
                          </a:solidFill>
                          <a:cs typeface="mohammad bold art 1" pitchFamily="2" charset="-78"/>
                        </a:rPr>
                        <a:t>تتطرق الأحكام</a:t>
                      </a:r>
                      <a:r>
                        <a:rPr lang="ar-KW" sz="2000" b="0" baseline="0" dirty="0" smtClean="0">
                          <a:solidFill>
                            <a:schemeClr val="tx2"/>
                          </a:solidFill>
                          <a:cs typeface="mohammad bold art 1" pitchFamily="2" charset="-78"/>
                        </a:rPr>
                        <a:t> العامة لأنظمة الاستثمار الجماعي إلى البنود التالية: </a:t>
                      </a:r>
                    </a:p>
                    <a:p>
                      <a:pPr marL="800100" marR="0" lvl="1" indent="-342900" algn="just" defTabSz="914400" rtl="1" eaLnBrk="1" fontAlgn="auto" latinLnBrk="0" hangingPunct="1">
                        <a:lnSpc>
                          <a:spcPct val="100000"/>
                        </a:lnSpc>
                        <a:spcBef>
                          <a:spcPts val="0"/>
                        </a:spcBef>
                        <a:spcAft>
                          <a:spcPts val="0"/>
                        </a:spcAft>
                        <a:buClrTx/>
                        <a:buSzTx/>
                        <a:buFont typeface="Wingdings" panose="05000000000000000000" pitchFamily="2" charset="2"/>
                        <a:buAutoNum type="arabicPeriod"/>
                        <a:tabLst/>
                        <a:defRPr/>
                      </a:pPr>
                      <a:r>
                        <a:rPr lang="ar-KW" sz="2000" b="0" dirty="0" smtClean="0">
                          <a:solidFill>
                            <a:schemeClr val="tx2"/>
                          </a:solidFill>
                          <a:cs typeface="mohammad bold art 1" pitchFamily="2" charset="-78"/>
                        </a:rPr>
                        <a:t>صور أنظمة الاستثمار الجماعي.</a:t>
                      </a:r>
                    </a:p>
                    <a:p>
                      <a:pPr marL="800100" marR="0" lvl="1" indent="-342900" algn="just" defTabSz="914400" rtl="1" eaLnBrk="1" fontAlgn="auto" latinLnBrk="0" hangingPunct="1">
                        <a:lnSpc>
                          <a:spcPct val="100000"/>
                        </a:lnSpc>
                        <a:spcBef>
                          <a:spcPts val="0"/>
                        </a:spcBef>
                        <a:spcAft>
                          <a:spcPts val="0"/>
                        </a:spcAft>
                        <a:buClrTx/>
                        <a:buSzTx/>
                        <a:buFont typeface="Wingdings" panose="05000000000000000000" pitchFamily="2" charset="2"/>
                        <a:buAutoNum type="arabicPeriod"/>
                        <a:tabLst/>
                        <a:defRPr/>
                      </a:pPr>
                      <a:r>
                        <a:rPr lang="ar-KW" sz="2000" b="0" dirty="0" smtClean="0">
                          <a:solidFill>
                            <a:schemeClr val="tx2"/>
                          </a:solidFill>
                          <a:cs typeface="mohammad bold art 1" pitchFamily="2" charset="-78"/>
                        </a:rPr>
                        <a:t>ترخيص الهيئة.</a:t>
                      </a:r>
                    </a:p>
                    <a:p>
                      <a:pPr marL="800100" marR="0" lvl="1" indent="-342900" algn="just" defTabSz="914400" rtl="1" eaLnBrk="1" fontAlgn="auto" latinLnBrk="0" hangingPunct="1">
                        <a:lnSpc>
                          <a:spcPct val="100000"/>
                        </a:lnSpc>
                        <a:spcBef>
                          <a:spcPts val="0"/>
                        </a:spcBef>
                        <a:spcAft>
                          <a:spcPts val="0"/>
                        </a:spcAft>
                        <a:buClrTx/>
                        <a:buSzTx/>
                        <a:buFont typeface="Wingdings" panose="05000000000000000000" pitchFamily="2" charset="2"/>
                        <a:buAutoNum type="arabicPeriod"/>
                        <a:tabLst/>
                        <a:defRPr/>
                      </a:pPr>
                      <a:r>
                        <a:rPr lang="ar-KW" sz="2000" b="0" dirty="0" smtClean="0">
                          <a:solidFill>
                            <a:schemeClr val="tx2"/>
                          </a:solidFill>
                          <a:cs typeface="mohammad bold art 1" pitchFamily="2" charset="-78"/>
                        </a:rPr>
                        <a:t>التزامات مدير نظام</a:t>
                      </a:r>
                      <a:r>
                        <a:rPr lang="ar-KW" sz="2000" b="0" baseline="0" dirty="0" smtClean="0">
                          <a:solidFill>
                            <a:schemeClr val="tx2"/>
                          </a:solidFill>
                          <a:cs typeface="mohammad bold art 1" pitchFamily="2" charset="-78"/>
                        </a:rPr>
                        <a:t> الاستثمار الجماعي.</a:t>
                      </a:r>
                    </a:p>
                    <a:p>
                      <a:pPr marL="800100" marR="0" lvl="1" indent="-342900" algn="just" defTabSz="914400" rtl="1" eaLnBrk="1" fontAlgn="auto" latinLnBrk="0" hangingPunct="1">
                        <a:lnSpc>
                          <a:spcPct val="100000"/>
                        </a:lnSpc>
                        <a:spcBef>
                          <a:spcPts val="0"/>
                        </a:spcBef>
                        <a:spcAft>
                          <a:spcPts val="0"/>
                        </a:spcAft>
                        <a:buClrTx/>
                        <a:buSzTx/>
                        <a:buFont typeface="Wingdings" panose="05000000000000000000" pitchFamily="2" charset="2"/>
                        <a:buAutoNum type="arabicPeriod"/>
                        <a:tabLst/>
                        <a:defRPr/>
                      </a:pPr>
                      <a:r>
                        <a:rPr lang="ar-KW" sz="2000" b="0" baseline="0" dirty="0" smtClean="0">
                          <a:solidFill>
                            <a:schemeClr val="tx2"/>
                          </a:solidFill>
                          <a:cs typeface="mohammad bold art 1" pitchFamily="2" charset="-78"/>
                        </a:rPr>
                        <a:t>التزامات مستشار الاستثمار.</a:t>
                      </a:r>
                    </a:p>
                    <a:p>
                      <a:pPr marL="800100" marR="0" lvl="1" indent="-342900" algn="just" defTabSz="914400" rtl="1" eaLnBrk="1" fontAlgn="auto" latinLnBrk="0" hangingPunct="1">
                        <a:lnSpc>
                          <a:spcPct val="100000"/>
                        </a:lnSpc>
                        <a:spcBef>
                          <a:spcPts val="0"/>
                        </a:spcBef>
                        <a:spcAft>
                          <a:spcPts val="0"/>
                        </a:spcAft>
                        <a:buClrTx/>
                        <a:buSzTx/>
                        <a:buFont typeface="Wingdings" panose="05000000000000000000" pitchFamily="2" charset="2"/>
                        <a:buAutoNum type="arabicPeriod"/>
                        <a:tabLst/>
                        <a:defRPr/>
                      </a:pPr>
                      <a:r>
                        <a:rPr lang="ar-KW" sz="2000" b="0" baseline="0" dirty="0" smtClean="0">
                          <a:solidFill>
                            <a:schemeClr val="tx2"/>
                          </a:solidFill>
                          <a:cs typeface="mohammad bold art 1" pitchFamily="2" charset="-78"/>
                        </a:rPr>
                        <a:t>الأمور المحظورة على أنظمة الاستثمار الجماعي.</a:t>
                      </a:r>
                    </a:p>
                    <a:p>
                      <a:pPr marL="800100" marR="0" lvl="1" indent="-342900" algn="just" defTabSz="914400" rtl="1" eaLnBrk="1" fontAlgn="auto" latinLnBrk="0" hangingPunct="1">
                        <a:lnSpc>
                          <a:spcPct val="100000"/>
                        </a:lnSpc>
                        <a:spcBef>
                          <a:spcPts val="0"/>
                        </a:spcBef>
                        <a:spcAft>
                          <a:spcPts val="0"/>
                        </a:spcAft>
                        <a:buClrTx/>
                        <a:buSzTx/>
                        <a:buFont typeface="Wingdings" panose="05000000000000000000" pitchFamily="2" charset="2"/>
                        <a:buAutoNum type="arabicPeriod"/>
                        <a:tabLst/>
                        <a:defRPr/>
                      </a:pPr>
                      <a:r>
                        <a:rPr lang="ar-KW" sz="2000" b="0" baseline="0" dirty="0" smtClean="0">
                          <a:solidFill>
                            <a:schemeClr val="tx2"/>
                          </a:solidFill>
                          <a:cs typeface="mohammad bold art 1" pitchFamily="2" charset="-78"/>
                        </a:rPr>
                        <a:t>استبدال أحد مقدمي الخدمات.</a:t>
                      </a:r>
                    </a:p>
                    <a:p>
                      <a:pPr marL="800100" marR="0" lvl="1" indent="-342900" algn="just" defTabSz="914400" rtl="1" eaLnBrk="1" fontAlgn="auto" latinLnBrk="0" hangingPunct="1">
                        <a:lnSpc>
                          <a:spcPct val="100000"/>
                        </a:lnSpc>
                        <a:spcBef>
                          <a:spcPts val="0"/>
                        </a:spcBef>
                        <a:spcAft>
                          <a:spcPts val="0"/>
                        </a:spcAft>
                        <a:buClrTx/>
                        <a:buSzTx/>
                        <a:buFont typeface="Wingdings" panose="05000000000000000000" pitchFamily="2" charset="2"/>
                        <a:buAutoNum type="arabicPeriod"/>
                        <a:tabLst/>
                        <a:defRPr/>
                      </a:pPr>
                      <a:r>
                        <a:rPr lang="ar-KW" sz="2000" b="0" baseline="0" dirty="0" smtClean="0">
                          <a:solidFill>
                            <a:schemeClr val="tx2"/>
                          </a:solidFill>
                          <a:cs typeface="mohammad bold art 1" pitchFamily="2" charset="-78"/>
                        </a:rPr>
                        <a:t>تعديل العقد أو النظام الأساسي لأنظمة الاستثمار الجماعي.</a:t>
                      </a:r>
                    </a:p>
                    <a:p>
                      <a:pPr marL="800100" marR="0" lvl="1" indent="-342900" algn="just" defTabSz="914400" rtl="1" eaLnBrk="1" fontAlgn="auto" latinLnBrk="0" hangingPunct="1">
                        <a:lnSpc>
                          <a:spcPct val="100000"/>
                        </a:lnSpc>
                        <a:spcBef>
                          <a:spcPts val="0"/>
                        </a:spcBef>
                        <a:spcAft>
                          <a:spcPts val="0"/>
                        </a:spcAft>
                        <a:buClrTx/>
                        <a:buSzTx/>
                        <a:buFont typeface="Wingdings" panose="05000000000000000000" pitchFamily="2" charset="2"/>
                        <a:buAutoNum type="arabicPeriod"/>
                        <a:tabLst/>
                        <a:defRPr/>
                      </a:pPr>
                      <a:r>
                        <a:rPr lang="ar-KW" sz="2000" b="0" baseline="0" dirty="0" smtClean="0">
                          <a:solidFill>
                            <a:schemeClr val="tx2"/>
                          </a:solidFill>
                          <a:cs typeface="mohammad bold art 1" pitchFamily="2" charset="-78"/>
                        </a:rPr>
                        <a:t>إلغاء الترخيص.</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noFill/>
                      <a:prstDash val="sysDash"/>
                      <a:round/>
                      <a:headEnd type="none" w="med" len="med"/>
                      <a:tailEnd type="none" w="med" len="med"/>
                    </a:lnT>
                    <a:lnB w="12700" cap="flat" cmpd="sng" algn="ctr">
                      <a:solidFill>
                        <a:srgbClr val="B99933"/>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2750123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a:bodyPr>
          <a:lstStyle/>
          <a:p>
            <a:pPr lvl="0" algn="r"/>
            <a:r>
              <a:rPr lang="ar-KW" sz="2600" b="1" dirty="0">
                <a:solidFill>
                  <a:schemeClr val="tx2"/>
                </a:solidFill>
                <a:latin typeface="Sakkal Majalla" pitchFamily="2" charset="-78"/>
                <a:cs typeface="mohammad bold art 1" pitchFamily="2" charset="-78"/>
              </a:rPr>
              <a:t>الفصل الأول: أنظمة الاستثمار </a:t>
            </a:r>
            <a:r>
              <a:rPr lang="ar-KW" sz="2600" b="1" dirty="0" smtClean="0">
                <a:solidFill>
                  <a:schemeClr val="tx2"/>
                </a:solidFill>
                <a:latin typeface="Sakkal Majalla" pitchFamily="2" charset="-78"/>
                <a:cs typeface="mohammad bold art 1" pitchFamily="2" charset="-78"/>
              </a:rPr>
              <a:t>الجماعي</a:t>
            </a:r>
            <a:endParaRPr lang="en-US" sz="2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1189628908"/>
              </p:ext>
            </p:extLst>
          </p:nvPr>
        </p:nvGraphicFramePr>
        <p:xfrm>
          <a:off x="611560" y="1628800"/>
          <a:ext cx="7920880" cy="3000965"/>
        </p:xfrm>
        <a:graphic>
          <a:graphicData uri="http://schemas.openxmlformats.org/drawingml/2006/table">
            <a:tbl>
              <a:tblPr firstRow="1" bandRow="1">
                <a:tableStyleId>{5C22544A-7EE6-4342-B048-85BDC9FD1C3A}</a:tableStyleId>
              </a:tblPr>
              <a:tblGrid>
                <a:gridCol w="7920880"/>
              </a:tblGrid>
              <a:tr h="714965">
                <a:tc>
                  <a:txBody>
                    <a:bodyPr/>
                    <a:lstStyle/>
                    <a:p>
                      <a:pPr marL="0" indent="0" algn="ctr" rtl="1">
                        <a:buFont typeface="Wingdings" panose="05000000000000000000" pitchFamily="2" charset="2"/>
                        <a:buNone/>
                      </a:pPr>
                      <a:endParaRPr lang="ar-KW" sz="1200" b="1" dirty="0" smtClean="0">
                        <a:solidFill>
                          <a:schemeClr val="bg1"/>
                        </a:solidFill>
                        <a:cs typeface="mohammad bold art 1" pitchFamily="2" charset="-78"/>
                      </a:endParaRPr>
                    </a:p>
                    <a:p>
                      <a:pPr marL="0" indent="0" algn="ctr" rtl="1">
                        <a:buFont typeface="Wingdings" panose="05000000000000000000" pitchFamily="2" charset="2"/>
                        <a:buNone/>
                      </a:pPr>
                      <a:r>
                        <a:rPr lang="ar-KW" sz="2000" b="1" dirty="0" smtClean="0">
                          <a:solidFill>
                            <a:schemeClr val="bg1"/>
                          </a:solidFill>
                          <a:cs typeface="mohammad bold art 1" pitchFamily="2" charset="-78"/>
                        </a:rPr>
                        <a:t>التغييرات </a:t>
                      </a:r>
                      <a:r>
                        <a:rPr lang="ar-KW" sz="2000" b="1" dirty="0" smtClean="0">
                          <a:solidFill>
                            <a:schemeClr val="bg1"/>
                          </a:solidFill>
                          <a:cs typeface="mohammad bold art 1" pitchFamily="2" charset="-78"/>
                        </a:rPr>
                        <a:t>الجوهرية</a:t>
                      </a:r>
                      <a:r>
                        <a:rPr lang="ar-KW" sz="2000" b="1" baseline="0" dirty="0" smtClean="0">
                          <a:solidFill>
                            <a:schemeClr val="bg1"/>
                          </a:solidFill>
                          <a:cs typeface="mohammad bold art 1" pitchFamily="2" charset="-78"/>
                        </a:rPr>
                        <a:t> في الأحكام العامة لأنظمة الاستثمار الجماعي</a:t>
                      </a:r>
                      <a:endParaRPr lang="en-US" sz="2000" b="1" dirty="0">
                        <a:solidFill>
                          <a:schemeClr val="bg1"/>
                        </a:solidFill>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429776">
                <a:tc>
                  <a:txBody>
                    <a:bodyPr/>
                    <a:lstStyle/>
                    <a:p>
                      <a:pPr algn="r" rtl="1"/>
                      <a:endParaRPr lang="ar-KW" sz="1800" b="1" i="0" u="none" strike="noStrike" kern="1200" baseline="0" dirty="0" smtClean="0">
                        <a:solidFill>
                          <a:schemeClr val="dk1"/>
                        </a:solidFill>
                        <a:latin typeface="+mn-lt"/>
                        <a:ea typeface="+mn-ea"/>
                        <a:cs typeface="mohammad bold art 1" pitchFamily="2" charset="-78"/>
                      </a:endParaRPr>
                    </a:p>
                    <a:p>
                      <a:pPr marL="285750" indent="-285750" algn="r" rtl="1">
                        <a:buFont typeface="Wingdings" panose="05000000000000000000" pitchFamily="2" charset="2"/>
                        <a:buChar char="q"/>
                      </a:pPr>
                      <a:r>
                        <a:rPr lang="ar-KW" sz="2000" b="0" i="0" u="none" strike="noStrike" kern="1200" baseline="0" dirty="0" smtClean="0">
                          <a:solidFill>
                            <a:schemeClr val="tx2"/>
                          </a:solidFill>
                          <a:latin typeface="+mn-lt"/>
                          <a:ea typeface="+mn-ea"/>
                          <a:cs typeface="mohammad bold art 1" pitchFamily="2" charset="-78"/>
                        </a:rPr>
                        <a:t>تعديل العقد أو النظام الأساسي:</a:t>
                      </a:r>
                    </a:p>
                    <a:p>
                      <a:pPr algn="just" rtl="1"/>
                      <a:endParaRPr lang="ar-KW" sz="1800" b="0" i="0" u="none" strike="noStrike" kern="1200" baseline="0" dirty="0" smtClean="0">
                        <a:solidFill>
                          <a:schemeClr val="tx2"/>
                        </a:solidFill>
                        <a:latin typeface="+mn-lt"/>
                        <a:ea typeface="+mn-ea"/>
                        <a:cs typeface="mohammad bold art 1" pitchFamily="2" charset="-78"/>
                      </a:endParaRPr>
                    </a:p>
                    <a:p>
                      <a:pPr algn="just" rtl="1"/>
                      <a:r>
                        <a:rPr lang="ar-KW" sz="1800" b="0" i="0" u="none" strike="noStrike" kern="1200" baseline="0" dirty="0" smtClean="0">
                          <a:solidFill>
                            <a:schemeClr val="tx2"/>
                          </a:solidFill>
                          <a:latin typeface="+mn-lt"/>
                          <a:ea typeface="+mn-ea"/>
                          <a:cs typeface="mohammad bold art 1" pitchFamily="2" charset="-78"/>
                        </a:rPr>
                        <a:t>لا يجوز لمدير نظام استثمار جماعي أن يجري أي تعديلات على العقد أو النظام الأساسي إلا بعد موافقة الهيئة على هذه التعديلات - وللهيئة - إذا وجدت في التعديلات المقترحة ما يمس الحقوق المكتسبة لحملة الوحدات أن تطلب من مدير النظام أخذ موافقة أكثر </a:t>
                      </a:r>
                      <a:r>
                        <a:rPr lang="ar-KW" sz="1800" b="0" i="0" u="sng" strike="noStrike" kern="1200" baseline="0" dirty="0" smtClean="0">
                          <a:solidFill>
                            <a:schemeClr val="tx2"/>
                          </a:solidFill>
                          <a:latin typeface="+mn-lt"/>
                          <a:ea typeface="+mn-ea"/>
                          <a:cs typeface="mohammad bold art 1" pitchFamily="2" charset="-78"/>
                        </a:rPr>
                        <a:t>من 50% من رأس المال </a:t>
                      </a:r>
                      <a:r>
                        <a:rPr lang="ar-KW" sz="1800" b="0" i="0" u="none" strike="noStrike" kern="1200" baseline="0" dirty="0" smtClean="0">
                          <a:solidFill>
                            <a:schemeClr val="tx2"/>
                          </a:solidFill>
                          <a:latin typeface="+mn-lt"/>
                          <a:ea typeface="+mn-ea"/>
                          <a:cs typeface="mohammad bold art 1" pitchFamily="2" charset="-78"/>
                        </a:rPr>
                        <a:t>على هذه التعديلات، بدلاً من </a:t>
                      </a:r>
                      <a:r>
                        <a:rPr lang="ar-KW" sz="1800" b="0" i="0" u="sng" strike="noStrike" kern="1200" baseline="0" dirty="0" smtClean="0">
                          <a:solidFill>
                            <a:schemeClr val="tx2"/>
                          </a:solidFill>
                          <a:latin typeface="+mn-lt"/>
                          <a:ea typeface="+mn-ea"/>
                          <a:cs typeface="mohammad bold art 1" pitchFamily="2" charset="-78"/>
                        </a:rPr>
                        <a:t>50% من حملة الوحدات</a:t>
                      </a:r>
                      <a:r>
                        <a:rPr lang="ar-KW" sz="1600" b="0" i="0" u="sng" strike="noStrike" kern="1200" baseline="0" dirty="0" smtClean="0">
                          <a:solidFill>
                            <a:schemeClr val="tx2"/>
                          </a:solidFill>
                          <a:latin typeface="+mn-lt"/>
                          <a:ea typeface="+mn-ea"/>
                          <a:cs typeface="mohammad bold art 1" pitchFamily="2" charset="-78"/>
                        </a:rPr>
                        <a:t>. </a:t>
                      </a:r>
                    </a:p>
                    <a:p>
                      <a:pPr algn="just" rtl="1"/>
                      <a:endParaRPr lang="ar-KW" sz="1600" b="1" i="0" u="none" strike="noStrike" kern="1200" baseline="0" dirty="0" smtClean="0">
                        <a:solidFill>
                          <a:schemeClr val="dk1"/>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060643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a:bodyPr>
          <a:lstStyle/>
          <a:p>
            <a:pPr lvl="0" algn="r"/>
            <a:r>
              <a:rPr lang="ar-KW" sz="2600" b="1" dirty="0">
                <a:solidFill>
                  <a:schemeClr val="tx2"/>
                </a:solidFill>
                <a:latin typeface="Sakkal Majalla" pitchFamily="2" charset="-78"/>
                <a:cs typeface="mohammad bold art 1" pitchFamily="2" charset="-78"/>
              </a:rPr>
              <a:t>الفصل الأول: أنظمة الاستثمار </a:t>
            </a:r>
            <a:r>
              <a:rPr lang="ar-KW" sz="2600" b="1" dirty="0" smtClean="0">
                <a:solidFill>
                  <a:schemeClr val="tx2"/>
                </a:solidFill>
                <a:latin typeface="Sakkal Majalla" pitchFamily="2" charset="-78"/>
                <a:cs typeface="mohammad bold art 1" pitchFamily="2" charset="-78"/>
              </a:rPr>
              <a:t>الجماعي</a:t>
            </a:r>
            <a:endParaRPr lang="en-US" sz="2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1244954916"/>
              </p:ext>
            </p:extLst>
          </p:nvPr>
        </p:nvGraphicFramePr>
        <p:xfrm>
          <a:off x="611560" y="1628800"/>
          <a:ext cx="7920880" cy="3685024"/>
        </p:xfrm>
        <a:graphic>
          <a:graphicData uri="http://schemas.openxmlformats.org/drawingml/2006/table">
            <a:tbl>
              <a:tblPr firstRow="1" bandRow="1">
                <a:tableStyleId>{5C22544A-7EE6-4342-B048-85BDC9FD1C3A}</a:tableStyleId>
              </a:tblPr>
              <a:tblGrid>
                <a:gridCol w="7920880"/>
              </a:tblGrid>
              <a:tr h="576064">
                <a:tc>
                  <a:txBody>
                    <a:bodyPr/>
                    <a:lstStyle/>
                    <a:p>
                      <a:pPr marL="0" indent="0" algn="r" rtl="1">
                        <a:buFont typeface="Wingdings" panose="05000000000000000000" pitchFamily="2" charset="2"/>
                        <a:buNone/>
                      </a:pPr>
                      <a:r>
                        <a:rPr lang="ar-KW" sz="2000" b="1" kern="1200" dirty="0" smtClean="0">
                          <a:solidFill>
                            <a:schemeClr val="bg1"/>
                          </a:solidFill>
                          <a:latin typeface="+mn-lt"/>
                          <a:ea typeface="+mn-ea"/>
                          <a:cs typeface="mohammad bold art 1" pitchFamily="2" charset="-78"/>
                        </a:rPr>
                        <a:t>2</a:t>
                      </a:r>
                      <a:r>
                        <a:rPr lang="ar-KW" sz="1200" b="1" kern="1200" dirty="0" smtClean="0">
                          <a:solidFill>
                            <a:schemeClr val="bg1"/>
                          </a:solidFill>
                          <a:latin typeface="+mn-lt"/>
                          <a:ea typeface="+mn-ea"/>
                          <a:cs typeface="mohammad bold art 1" pitchFamily="2" charset="-78"/>
                        </a:rPr>
                        <a:t>.</a:t>
                      </a:r>
                      <a:r>
                        <a:rPr lang="ar-KW" sz="1200" b="1" kern="1200" baseline="0" dirty="0" smtClean="0">
                          <a:solidFill>
                            <a:schemeClr val="bg1"/>
                          </a:solidFill>
                          <a:latin typeface="+mn-lt"/>
                          <a:ea typeface="+mn-ea"/>
                          <a:cs typeface="mohammad bold art 1" pitchFamily="2" charset="-78"/>
                        </a:rPr>
                        <a:t> </a:t>
                      </a:r>
                      <a:r>
                        <a:rPr lang="en-US" sz="1200" b="1" kern="1200" baseline="0" dirty="0" smtClean="0">
                          <a:solidFill>
                            <a:schemeClr val="bg1"/>
                          </a:solidFill>
                          <a:latin typeface="+mn-lt"/>
                          <a:ea typeface="+mn-ea"/>
                          <a:cs typeface="mohammad bold art 1" pitchFamily="2" charset="-78"/>
                        </a:rPr>
                        <a:t> </a:t>
                      </a:r>
                      <a:r>
                        <a:rPr lang="ar-KW" sz="2000" b="1" kern="1200" dirty="0" smtClean="0">
                          <a:solidFill>
                            <a:schemeClr val="bg1"/>
                          </a:solidFill>
                          <a:latin typeface="+mn-lt"/>
                          <a:ea typeface="+mn-ea"/>
                          <a:cs typeface="mohammad bold art 1" pitchFamily="2" charset="-78"/>
                        </a:rPr>
                        <a:t>تأسيس نظام استثمار جماعي خارج دولة الكويت</a:t>
                      </a:r>
                      <a:endParaRPr lang="en-US" sz="2000" b="1" kern="1200" dirty="0">
                        <a:solidFill>
                          <a:schemeClr val="bg1"/>
                        </a:solidFill>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429776">
                <a:tc>
                  <a:txBody>
                    <a:bodyPr/>
                    <a:lstStyle/>
                    <a:p>
                      <a:pPr algn="r" rtl="1"/>
                      <a:endParaRPr lang="ar-KW" sz="1800" b="1" i="0" u="none" strike="noStrike" kern="1200" baseline="0" dirty="0" smtClean="0">
                        <a:solidFill>
                          <a:schemeClr val="dk1"/>
                        </a:solidFill>
                        <a:latin typeface="+mn-lt"/>
                        <a:ea typeface="+mn-ea"/>
                        <a:cs typeface="mohammad bold art 1" pitchFamily="2" charset="-78"/>
                      </a:endParaRPr>
                    </a:p>
                    <a:p>
                      <a:pPr algn="just" rtl="1"/>
                      <a:r>
                        <a:rPr lang="ar-KW" sz="1800" b="0" i="0" u="none" strike="noStrike" kern="1200" baseline="0" dirty="0" smtClean="0">
                          <a:solidFill>
                            <a:schemeClr val="tx2"/>
                          </a:solidFill>
                          <a:latin typeface="+mn-lt"/>
                          <a:ea typeface="+mn-ea"/>
                          <a:cs typeface="mohammad bold art 1" pitchFamily="2" charset="-78"/>
                        </a:rPr>
                        <a:t>يجب على الشخص المرخص له </a:t>
                      </a:r>
                      <a:r>
                        <a:rPr lang="ar-KW" sz="1800" b="1" i="0" u="sng" strike="noStrike" kern="1200" baseline="0" dirty="0" smtClean="0">
                          <a:solidFill>
                            <a:schemeClr val="tx2"/>
                          </a:solidFill>
                          <a:latin typeface="+mn-lt"/>
                          <a:ea typeface="+mn-ea"/>
                          <a:cs typeface="mohammad bold art 1" pitchFamily="2" charset="-78"/>
                        </a:rPr>
                        <a:t>إخطار</a:t>
                      </a:r>
                      <a:r>
                        <a:rPr lang="ar-KW" sz="1800" b="0" i="0" u="none" strike="noStrike" kern="1200" baseline="0" dirty="0" smtClean="0">
                          <a:solidFill>
                            <a:schemeClr val="tx2"/>
                          </a:solidFill>
                          <a:latin typeface="+mn-lt"/>
                          <a:ea typeface="+mn-ea"/>
                          <a:cs typeface="mohammad bold art 1" pitchFamily="2" charset="-78"/>
                        </a:rPr>
                        <a:t> الهيئة قبل قيامه بتأسيس أو إدارة نظام استثمار جماعي مؤسس خارج دولة الكويت، ويقتصر ذلك على الأشخاص المرخص لهم بمزاولة نشاط مدير نظام استثمار جماعي.</a:t>
                      </a:r>
                    </a:p>
                    <a:p>
                      <a:pPr algn="r" rtl="1"/>
                      <a:endParaRPr lang="ar-KW" sz="1800" b="0" i="0" u="none" strike="noStrike" kern="1200" baseline="0" dirty="0" smtClean="0">
                        <a:solidFill>
                          <a:schemeClr val="tx2"/>
                        </a:solidFill>
                        <a:latin typeface="+mn-lt"/>
                        <a:ea typeface="+mn-ea"/>
                        <a:cs typeface="mohammad bold art 1" pitchFamily="2" charset="-78"/>
                      </a:endParaRPr>
                    </a:p>
                    <a:p>
                      <a:pPr marL="285750" indent="-285750" algn="r" rtl="1">
                        <a:buFont typeface="Arial" panose="020B0604020202020204" pitchFamily="34" charset="0"/>
                        <a:buChar char="•"/>
                      </a:pPr>
                      <a:r>
                        <a:rPr lang="ar-KW" sz="1800" b="0" i="0" u="none" strike="noStrike" kern="1200" baseline="0" dirty="0" smtClean="0">
                          <a:solidFill>
                            <a:schemeClr val="tx2"/>
                          </a:solidFill>
                          <a:latin typeface="+mn-lt"/>
                          <a:ea typeface="+mn-ea"/>
                          <a:cs typeface="mohammad bold art 1" pitchFamily="2" charset="-78"/>
                        </a:rPr>
                        <a:t>تم تعديل حكم المادة السابقة بحيث يتم إخطار الهيئة عن تأسيس وإدارة نظام استثمار جماعي خارج دولة الكويت بدلاً من الموافقة على ذلك. </a:t>
                      </a:r>
                    </a:p>
                    <a:p>
                      <a:pPr algn="r" rtl="1"/>
                      <a:endParaRPr lang="ar-KW" sz="1800" b="1" i="0" u="none" strike="noStrike" kern="1200" baseline="0" dirty="0" smtClean="0">
                        <a:solidFill>
                          <a:schemeClr val="tx2"/>
                        </a:solidFill>
                        <a:latin typeface="+mn-lt"/>
                        <a:ea typeface="+mn-ea"/>
                        <a:cs typeface="+mn-cs"/>
                      </a:endParaRPr>
                    </a:p>
                    <a:p>
                      <a:pPr algn="r" rtl="1"/>
                      <a:endParaRPr lang="ar-KW" sz="1800" b="1" i="0" u="none" strike="noStrike" kern="1200" baseline="0" dirty="0" smtClean="0">
                        <a:solidFill>
                          <a:schemeClr val="tx2"/>
                        </a:solidFill>
                        <a:latin typeface="+mn-lt"/>
                        <a:ea typeface="+mn-ea"/>
                        <a:cs typeface="+mn-cs"/>
                      </a:endParaRPr>
                    </a:p>
                    <a:p>
                      <a:pPr algn="r" rtl="1"/>
                      <a:endParaRPr lang="ar-KW" sz="1800" b="1" i="0" u="none" strike="noStrike" kern="1200" baseline="0" dirty="0" smtClean="0">
                        <a:solidFill>
                          <a:schemeClr val="tx2"/>
                        </a:solidFill>
                        <a:latin typeface="+mn-lt"/>
                        <a:ea typeface="+mn-ea"/>
                        <a:cs typeface="+mn-cs"/>
                      </a:endParaRPr>
                    </a:p>
                    <a:p>
                      <a:pPr algn="r" rtl="1"/>
                      <a:endParaRPr lang="ar-KW" sz="1800" b="1" i="0" u="none" strike="noStrike" kern="1200" baseline="0" dirty="0" smtClean="0">
                        <a:solidFill>
                          <a:schemeClr val="tx2"/>
                        </a:solidFill>
                        <a:latin typeface="+mn-lt"/>
                        <a:ea typeface="+mn-ea"/>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071782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21" cy="1143000"/>
          </a:xfrm>
        </p:spPr>
        <p:txBody>
          <a:bodyPr>
            <a:normAutofit/>
          </a:bodyPr>
          <a:lstStyle/>
          <a:p>
            <a:pPr lvl="0" algn="r"/>
            <a:r>
              <a:rPr lang="ar-KW" sz="2600" b="1" dirty="0">
                <a:solidFill>
                  <a:srgbClr val="1F497D"/>
                </a:solidFill>
                <a:latin typeface="Sakkal Majalla" pitchFamily="2" charset="-78"/>
                <a:cs typeface="mohammad bold art 1" pitchFamily="2" charset="-78"/>
              </a:rPr>
              <a:t>الفصل الأول: أنظمة الاستثمار </a:t>
            </a:r>
            <a:r>
              <a:rPr lang="ar-KW" sz="2600" b="1" dirty="0" smtClean="0">
                <a:solidFill>
                  <a:srgbClr val="1F497D"/>
                </a:solidFill>
                <a:latin typeface="Sakkal Majalla" pitchFamily="2" charset="-78"/>
                <a:cs typeface="mohammad bold art 1" pitchFamily="2" charset="-78"/>
              </a:rPr>
              <a:t>الجماعي</a:t>
            </a:r>
            <a:endParaRPr lang="ar-KW" sz="2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19675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4"/>
          <p:cNvGraphicFramePr>
            <a:graphicFrameLocks noGrp="1"/>
          </p:cNvGraphicFramePr>
          <p:nvPr>
            <p:ph idx="1"/>
            <p:extLst>
              <p:ext uri="{D42A27DB-BD31-4B8C-83A1-F6EECF244321}">
                <p14:modId xmlns:p14="http://schemas.microsoft.com/office/powerpoint/2010/main" val="4173584566"/>
              </p:ext>
            </p:extLst>
          </p:nvPr>
        </p:nvGraphicFramePr>
        <p:xfrm>
          <a:off x="614644" y="1451554"/>
          <a:ext cx="7922840" cy="4572000"/>
        </p:xfrm>
        <a:graphic>
          <a:graphicData uri="http://schemas.openxmlformats.org/drawingml/2006/table">
            <a:tbl>
              <a:tblPr firstRow="1" bandRow="1">
                <a:tableStyleId>{5C22544A-7EE6-4342-B048-85BDC9FD1C3A}</a:tableStyleId>
              </a:tblPr>
              <a:tblGrid>
                <a:gridCol w="7922840"/>
              </a:tblGrid>
              <a:tr h="316632">
                <a:tc>
                  <a:txBody>
                    <a:bodyPr/>
                    <a:lstStyle/>
                    <a:p>
                      <a:pPr marL="0" lvl="0" indent="0" algn="just" rtl="1">
                        <a:buFont typeface="+mj-lt"/>
                        <a:buNone/>
                      </a:pPr>
                      <a:r>
                        <a:rPr lang="ar-KW" sz="1800" b="1" dirty="0" smtClean="0">
                          <a:solidFill>
                            <a:schemeClr val="bg1"/>
                          </a:solidFill>
                          <a:latin typeface="Sakkal Majalla" pitchFamily="2" charset="-78"/>
                          <a:cs typeface="mohammad bold art 1" pitchFamily="2" charset="-78"/>
                        </a:rPr>
                        <a:t>3. تسويق نظام استثمار جماعي مؤسس خارج دولة الكويت</a:t>
                      </a:r>
                      <a:endParaRPr lang="en-US" sz="1800" b="0" kern="1200" dirty="0" smtClean="0">
                        <a:solidFill>
                          <a:schemeClr val="bg1"/>
                        </a:solidFill>
                        <a:effectLst/>
                        <a:latin typeface="+mn-lt"/>
                        <a:ea typeface="+mn-ea"/>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accent1">
                        <a:lumMod val="50000"/>
                      </a:schemeClr>
                    </a:solidFill>
                  </a:tcPr>
                </a:tc>
              </a:tr>
              <a:tr h="714965">
                <a:tc>
                  <a:txBody>
                    <a:bodyPr/>
                    <a:lstStyle/>
                    <a:p>
                      <a:pPr algn="just" rtl="1"/>
                      <a:r>
                        <a:rPr lang="ar-KW" sz="1800" b="0" kern="1200" dirty="0" smtClean="0">
                          <a:solidFill>
                            <a:schemeClr val="tx2"/>
                          </a:solidFill>
                          <a:effectLst/>
                          <a:latin typeface="+mn-lt"/>
                          <a:ea typeface="+mn-ea"/>
                          <a:cs typeface="mohammad bold art 1" pitchFamily="2" charset="-78"/>
                        </a:rPr>
                        <a:t>لا </a:t>
                      </a:r>
                      <a:r>
                        <a:rPr lang="ar-SA" sz="1800" b="0" kern="1200" dirty="0" smtClean="0">
                          <a:solidFill>
                            <a:schemeClr val="tx2"/>
                          </a:solidFill>
                          <a:effectLst/>
                          <a:latin typeface="+mn-lt"/>
                          <a:ea typeface="+mn-ea"/>
                          <a:cs typeface="mohammad bold art 1" pitchFamily="2" charset="-78"/>
                        </a:rPr>
                        <a:t>يجوز تسويق وحدات في دولة الكويت لنظام استثمار جماعي مؤسس خارجها إلا بعد الحصول على إذن من الهيئة؛ يصدر بعد التحقق من الشروط والضوابط التالية</a:t>
                      </a:r>
                      <a:r>
                        <a:rPr lang="en-US" sz="1800" b="0" kern="1200" dirty="0" smtClean="0">
                          <a:solidFill>
                            <a:schemeClr val="tx2"/>
                          </a:solidFill>
                          <a:effectLst/>
                          <a:latin typeface="+mn-lt"/>
                          <a:ea typeface="+mn-ea"/>
                          <a:cs typeface="mohammad bold art 1" pitchFamily="2" charset="-78"/>
                        </a:rPr>
                        <a:t>:</a:t>
                      </a:r>
                    </a:p>
                    <a:p>
                      <a:pPr algn="just" rtl="1"/>
                      <a:endParaRPr lang="en-US" sz="1800" b="0" kern="1200" dirty="0" smtClean="0">
                        <a:solidFill>
                          <a:schemeClr val="tx2"/>
                        </a:solidFill>
                        <a:effectLst/>
                        <a:latin typeface="+mn-lt"/>
                        <a:ea typeface="+mn-ea"/>
                        <a:cs typeface="mohammad bold art 1" pitchFamily="2" charset="-78"/>
                      </a:endParaRPr>
                    </a:p>
                    <a:p>
                      <a:pPr marL="342900" lvl="0" indent="-342900" algn="just" rtl="1">
                        <a:buFont typeface="+mj-lt"/>
                        <a:buAutoNum type="arabicPeriod"/>
                      </a:pPr>
                      <a:r>
                        <a:rPr lang="ar-SA" sz="1800" b="0" kern="1200" dirty="0" smtClean="0">
                          <a:solidFill>
                            <a:schemeClr val="tx2"/>
                          </a:solidFill>
                          <a:effectLst/>
                          <a:latin typeface="+mn-lt"/>
                          <a:ea typeface="+mn-ea"/>
                          <a:cs typeface="mohammad bold art 1" pitchFamily="2" charset="-78"/>
                        </a:rPr>
                        <a:t>يقدم طلب تسويق نظام استثمار جماعي مؤسس خارج دولة الكويت وفقاً للنموذج الوارد في الملحق رقم (1) من </a:t>
                      </a:r>
                      <a:r>
                        <a:rPr lang="ar-KW" sz="1800" b="0" kern="1200" dirty="0" smtClean="0">
                          <a:solidFill>
                            <a:schemeClr val="tx2"/>
                          </a:solidFill>
                          <a:effectLst/>
                          <a:latin typeface="+mn-lt"/>
                          <a:ea typeface="+mn-ea"/>
                          <a:cs typeface="mohammad bold art 1" pitchFamily="2" charset="-78"/>
                        </a:rPr>
                        <a:t>الكتاب الثالث عشر (أنظمة الاستثمار الجماعي)</a:t>
                      </a:r>
                      <a:r>
                        <a:rPr lang="ar-SA" sz="1800" b="0" kern="1200" dirty="0" smtClean="0">
                          <a:solidFill>
                            <a:schemeClr val="tx2"/>
                          </a:solidFill>
                          <a:effectLst/>
                          <a:latin typeface="+mn-lt"/>
                          <a:ea typeface="+mn-ea"/>
                          <a:cs typeface="mohammad bold art 1" pitchFamily="2" charset="-78"/>
                        </a:rPr>
                        <a:t>.</a:t>
                      </a:r>
                      <a:endParaRPr lang="en-US" sz="1800" b="0" kern="1200" dirty="0" smtClean="0">
                        <a:solidFill>
                          <a:schemeClr val="tx2"/>
                        </a:solidFill>
                        <a:effectLst/>
                        <a:latin typeface="+mn-lt"/>
                        <a:ea typeface="+mn-ea"/>
                        <a:cs typeface="mohammad bold art 1" pitchFamily="2" charset="-78"/>
                      </a:endParaRPr>
                    </a:p>
                    <a:p>
                      <a:pPr marL="342900" lvl="0" indent="-342900" algn="just" rtl="1">
                        <a:buFont typeface="+mj-lt"/>
                        <a:buAutoNum type="arabicPeriod"/>
                      </a:pPr>
                      <a:r>
                        <a:rPr lang="ar-SA" sz="1800" b="0" kern="1200" dirty="0" smtClean="0">
                          <a:solidFill>
                            <a:schemeClr val="tx2"/>
                          </a:solidFill>
                          <a:effectLst/>
                          <a:latin typeface="+mn-lt"/>
                          <a:ea typeface="+mn-ea"/>
                          <a:cs typeface="mohammad bold art 1" pitchFamily="2" charset="-78"/>
                        </a:rPr>
                        <a:t>أن يكون نظام الاستثمار الجماعي مرخصاً له من قبل جهة رقابية أجنبية وفق معايير وشروط تنظيمية مماثلة على الأقل لتلك التي تطبقها الهيئة</a:t>
                      </a:r>
                      <a:r>
                        <a:rPr lang="en-US" sz="1800" b="0" kern="1200" dirty="0" smtClean="0">
                          <a:solidFill>
                            <a:schemeClr val="tx2"/>
                          </a:solidFill>
                          <a:effectLst/>
                          <a:latin typeface="+mn-lt"/>
                          <a:ea typeface="+mn-ea"/>
                          <a:cs typeface="mohammad bold art 1" pitchFamily="2" charset="-78"/>
                        </a:rPr>
                        <a:t>.</a:t>
                      </a:r>
                    </a:p>
                    <a:p>
                      <a:pPr marL="342900" lvl="0" indent="-342900" algn="just" rtl="1">
                        <a:buFont typeface="+mj-lt"/>
                        <a:buAutoNum type="arabicPeriod"/>
                      </a:pPr>
                      <a:r>
                        <a:rPr lang="ar-SA" sz="1800" b="0" kern="1200" dirty="0" smtClean="0">
                          <a:solidFill>
                            <a:schemeClr val="tx2"/>
                          </a:solidFill>
                          <a:effectLst/>
                          <a:latin typeface="+mn-lt"/>
                          <a:ea typeface="+mn-ea"/>
                          <a:cs typeface="mohammad bold art 1" pitchFamily="2" charset="-78"/>
                        </a:rPr>
                        <a:t>أن يتم طرح وحدات نظام الاستثمار الجماعي في دولة الكويت طرحاً خاصاً، ويوجه الطرح إلى عميل محترف</a:t>
                      </a:r>
                      <a:r>
                        <a:rPr lang="en-US" sz="1800" b="0" kern="1200" dirty="0" smtClean="0">
                          <a:solidFill>
                            <a:schemeClr val="tx2"/>
                          </a:solidFill>
                          <a:effectLst/>
                          <a:latin typeface="+mn-lt"/>
                          <a:ea typeface="+mn-ea"/>
                          <a:cs typeface="mohammad bold art 1" pitchFamily="2" charset="-78"/>
                        </a:rPr>
                        <a:t>.</a:t>
                      </a:r>
                      <a:r>
                        <a:rPr lang="ar-SA" sz="1800" b="0" kern="1200" dirty="0" smtClean="0">
                          <a:solidFill>
                            <a:schemeClr val="tx2"/>
                          </a:solidFill>
                          <a:effectLst/>
                          <a:latin typeface="+mn-lt"/>
                          <a:ea typeface="+mn-ea"/>
                          <a:cs typeface="mohammad bold art 1" pitchFamily="2" charset="-78"/>
                        </a:rPr>
                        <a:t> وفقاً لتعريف العميل المحترف الوارد في كتاب (التعريفات).</a:t>
                      </a:r>
                      <a:endParaRPr lang="en-US" sz="1800" b="0" kern="1200" dirty="0" smtClean="0">
                        <a:solidFill>
                          <a:schemeClr val="tx2"/>
                        </a:solidFill>
                        <a:effectLst/>
                        <a:latin typeface="+mn-lt"/>
                        <a:ea typeface="+mn-ea"/>
                        <a:cs typeface="mohammad bold art 1" pitchFamily="2" charset="-78"/>
                      </a:endParaRPr>
                    </a:p>
                    <a:p>
                      <a:pPr marL="342900" lvl="0" indent="-342900" algn="just" rtl="1">
                        <a:buFont typeface="+mj-lt"/>
                        <a:buAutoNum type="arabicPeriod"/>
                      </a:pPr>
                      <a:r>
                        <a:rPr lang="ar-SA" sz="1800" b="0" kern="1200" dirty="0" smtClean="0">
                          <a:solidFill>
                            <a:schemeClr val="tx2"/>
                          </a:solidFill>
                          <a:effectLst/>
                          <a:latin typeface="+mn-lt"/>
                          <a:ea typeface="+mn-ea"/>
                          <a:cs typeface="mohammad bold art 1" pitchFamily="2" charset="-78"/>
                        </a:rPr>
                        <a:t>ألا يتم إ</a:t>
                      </a:r>
                      <a:r>
                        <a:rPr lang="ar-KW" sz="1800" b="0" kern="1200" dirty="0" smtClean="0">
                          <a:solidFill>
                            <a:schemeClr val="tx2"/>
                          </a:solidFill>
                          <a:effectLst/>
                          <a:latin typeface="+mn-lt"/>
                          <a:ea typeface="+mn-ea"/>
                          <a:cs typeface="mohammad bold art 1" pitchFamily="2" charset="-78"/>
                        </a:rPr>
                        <a:t>علا</a:t>
                      </a:r>
                      <a:r>
                        <a:rPr lang="ar-SA" sz="1800" b="0" kern="1200" dirty="0" smtClean="0">
                          <a:solidFill>
                            <a:schemeClr val="tx2"/>
                          </a:solidFill>
                          <a:effectLst/>
                          <a:latin typeface="+mn-lt"/>
                          <a:ea typeface="+mn-ea"/>
                          <a:cs typeface="mohammad bold art 1" pitchFamily="2" charset="-78"/>
                        </a:rPr>
                        <a:t>ن الأوراق المالية والمواد الترويجية المتعلقة بنظام استثمار جماعي إلا وفقاً لضوابط الإعلانات الترويجية المنصوص عليها في الفصل السابع من</a:t>
                      </a:r>
                      <a:r>
                        <a:rPr lang="ar-KW" sz="1800" b="0" kern="1200" baseline="0" dirty="0" smtClean="0">
                          <a:solidFill>
                            <a:schemeClr val="tx2"/>
                          </a:solidFill>
                          <a:effectLst/>
                          <a:latin typeface="+mn-lt"/>
                          <a:ea typeface="+mn-ea"/>
                          <a:cs typeface="mohammad bold art 1" pitchFamily="2" charset="-78"/>
                        </a:rPr>
                        <a:t> </a:t>
                      </a:r>
                      <a:r>
                        <a:rPr lang="ar-SA" sz="1800" b="0" kern="1200" dirty="0" smtClean="0">
                          <a:solidFill>
                            <a:schemeClr val="tx2"/>
                          </a:solidFill>
                          <a:effectLst/>
                          <a:latin typeface="+mn-lt"/>
                          <a:ea typeface="+mn-ea"/>
                          <a:cs typeface="mohammad bold art 1" pitchFamily="2" charset="-78"/>
                        </a:rPr>
                        <a:t>الكتاب الثام</a:t>
                      </a:r>
                      <a:r>
                        <a:rPr lang="ar-KW" sz="1800" b="0" kern="1200" dirty="0" smtClean="0">
                          <a:solidFill>
                            <a:schemeClr val="tx2"/>
                          </a:solidFill>
                          <a:effectLst/>
                          <a:latin typeface="+mn-lt"/>
                          <a:ea typeface="+mn-ea"/>
                          <a:cs typeface="mohammad bold art 1" pitchFamily="2" charset="-78"/>
                        </a:rPr>
                        <a:t>ن </a:t>
                      </a:r>
                      <a:r>
                        <a:rPr lang="en-US" sz="1800" b="0" kern="1200" dirty="0" smtClean="0">
                          <a:solidFill>
                            <a:schemeClr val="tx2"/>
                          </a:solidFill>
                          <a:effectLst/>
                          <a:latin typeface="+mn-lt"/>
                          <a:ea typeface="+mn-ea"/>
                          <a:cs typeface="mohammad bold art 1" pitchFamily="2" charset="-78"/>
                        </a:rPr>
                        <a:t>)</a:t>
                      </a:r>
                      <a:r>
                        <a:rPr lang="ar-SA" sz="1800" b="0" kern="1200" dirty="0" smtClean="0">
                          <a:solidFill>
                            <a:schemeClr val="tx2"/>
                          </a:solidFill>
                          <a:effectLst/>
                          <a:latin typeface="+mn-lt"/>
                          <a:ea typeface="+mn-ea"/>
                          <a:cs typeface="mohammad bold art 1" pitchFamily="2" charset="-78"/>
                        </a:rPr>
                        <a:t>أخلاقيات العمل</a:t>
                      </a:r>
                      <a:r>
                        <a:rPr lang="en-US" sz="1800" b="0" kern="1200" dirty="0" smtClean="0">
                          <a:solidFill>
                            <a:schemeClr val="tx2"/>
                          </a:solidFill>
                          <a:effectLst/>
                          <a:latin typeface="+mn-lt"/>
                          <a:ea typeface="+mn-ea"/>
                          <a:cs typeface="mohammad bold art 1" pitchFamily="2" charset="-78"/>
                        </a:rPr>
                        <a:t>(</a:t>
                      </a:r>
                      <a:r>
                        <a:rPr lang="ar-KW" sz="1800" b="0" kern="1200" dirty="0" smtClean="0">
                          <a:solidFill>
                            <a:schemeClr val="tx2"/>
                          </a:solidFill>
                          <a:effectLst/>
                          <a:latin typeface="+mn-lt"/>
                          <a:ea typeface="+mn-ea"/>
                          <a:cs typeface="mohammad bold art 1" pitchFamily="2" charset="-78"/>
                        </a:rPr>
                        <a:t> </a:t>
                      </a:r>
                      <a:r>
                        <a:rPr lang="ar-SA" sz="1800" b="0" kern="1200" dirty="0" smtClean="0">
                          <a:solidFill>
                            <a:schemeClr val="tx2"/>
                          </a:solidFill>
                          <a:effectLst/>
                          <a:latin typeface="+mn-lt"/>
                          <a:ea typeface="+mn-ea"/>
                          <a:cs typeface="mohammad bold art 1" pitchFamily="2" charset="-78"/>
                        </a:rPr>
                        <a:t>من اللائحة، وأن يكون موجهاً فقط إلى الأشخاص المعنيين بالطرح الخاص بشرط عدم استخدام وسائل الإعلان العامة المتاحة للجمهور</a:t>
                      </a:r>
                      <a:r>
                        <a:rPr lang="en-US" sz="1800" b="0" kern="1200" dirty="0" smtClean="0">
                          <a:solidFill>
                            <a:schemeClr val="tx2"/>
                          </a:solidFill>
                          <a:effectLst/>
                          <a:latin typeface="+mn-lt"/>
                          <a:ea typeface="+mn-ea"/>
                          <a:cs typeface="mohammad bold art 1" pitchFamily="2" charset="-78"/>
                        </a:rPr>
                        <a:t>.</a:t>
                      </a:r>
                    </a:p>
                    <a:p>
                      <a:pPr marL="342900" lvl="0" indent="-342900" algn="just" rtl="1">
                        <a:buFont typeface="+mj-lt"/>
                        <a:buAutoNum type="arabicPeriod"/>
                      </a:pPr>
                      <a:r>
                        <a:rPr lang="ar-SA" sz="1800" b="0" kern="1200" dirty="0" smtClean="0">
                          <a:solidFill>
                            <a:schemeClr val="tx2"/>
                          </a:solidFill>
                          <a:effectLst/>
                          <a:latin typeface="+mn-lt"/>
                          <a:ea typeface="+mn-ea"/>
                          <a:cs typeface="mohammad bold art 1" pitchFamily="2" charset="-78"/>
                        </a:rPr>
                        <a:t>أن يتم طرح وحدات نظام الاستثمار الجماعي في دولة الكويت عن طريق وكيل اكتتاب أو مدير نظام استثمار جماعي مرخص له من الهيئ</a:t>
                      </a:r>
                      <a:r>
                        <a:rPr lang="ar-KW" sz="1800" b="0" kern="1200" dirty="0" smtClean="0">
                          <a:solidFill>
                            <a:schemeClr val="tx2"/>
                          </a:solidFill>
                          <a:effectLst/>
                          <a:latin typeface="+mn-lt"/>
                          <a:ea typeface="+mn-ea"/>
                          <a:cs typeface="mohammad bold art 1" pitchFamily="2" charset="-78"/>
                        </a:rPr>
                        <a:t>ة.</a:t>
                      </a:r>
                      <a:r>
                        <a:rPr lang="en-US" sz="1800" b="0" kern="1200" dirty="0" smtClean="0">
                          <a:solidFill>
                            <a:schemeClr val="lt1"/>
                          </a:solidFill>
                          <a:effectLst/>
                          <a:latin typeface="+mn-lt"/>
                          <a:ea typeface="+mn-ea"/>
                          <a:cs typeface="mohammad bold art 1" pitchFamily="2" charset="-78"/>
                        </a:rPr>
                        <a:t>.</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5575591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5758</TotalTime>
  <Words>3041</Words>
  <Application>Microsoft Office PowerPoint</Application>
  <PresentationFormat>On-screen Show (4:3)</PresentationFormat>
  <Paragraphs>324</Paragraphs>
  <Slides>28</Slides>
  <Notes>26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28</vt:i4>
      </vt:variant>
    </vt:vector>
  </HeadingPairs>
  <TitlesOfParts>
    <vt:vector size="37" baseType="lpstr">
      <vt:lpstr>Arial</vt:lpstr>
      <vt:lpstr>Calibri</vt:lpstr>
      <vt:lpstr>DiwanMuna-Bold</vt:lpstr>
      <vt:lpstr>microsoft sans serif</vt:lpstr>
      <vt:lpstr>mohammad bold art 1</vt:lpstr>
      <vt:lpstr>Sakkal Majalla</vt:lpstr>
      <vt:lpstr>Wingdings</vt:lpstr>
      <vt:lpstr>Office Theme</vt:lpstr>
      <vt:lpstr>4_Office Theme</vt:lpstr>
      <vt:lpstr>ورشة عمل </vt:lpstr>
      <vt:lpstr>مقدمــــــــة</vt:lpstr>
      <vt:lpstr>جدول أعمال الورشة</vt:lpstr>
      <vt:lpstr>محتويات كتاب أنظمة الاستثمار الجماعي</vt:lpstr>
      <vt:lpstr>الفصل الأول: أنظمة الاستثمار الجماعي</vt:lpstr>
      <vt:lpstr>الفصل الأول: أنظمة الاستثمار الجماعي</vt:lpstr>
      <vt:lpstr>الفصل الأول: أنظمة الاستثمار الجماعي</vt:lpstr>
      <vt:lpstr>الفصل الأول: أنظمة الاستثمار الجماعي</vt:lpstr>
      <vt:lpstr>الفصل الأول: أنظمة الاستثمار الجماعي</vt:lpstr>
      <vt:lpstr>الفصل الثاني: الصناديق</vt:lpstr>
      <vt:lpstr>التغييرات الجوهرية في الصناديق</vt:lpstr>
      <vt:lpstr>التغييرات الجوهرية في الصناديق</vt:lpstr>
      <vt:lpstr>التغييرات الجوهرية في الصناديق</vt:lpstr>
      <vt:lpstr>التغييرات الجوهرية في الصناديق</vt:lpstr>
      <vt:lpstr>التغييرات الجوهرية في الصناديق</vt:lpstr>
      <vt:lpstr>التغييرات الجوهرية في الصناديق</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تفاصيل التغييرات الجوهرية</vt:lpstr>
      <vt:lpstr>PowerPoint Presentation</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May Al-Sumait</cp:lastModifiedBy>
  <cp:revision>241</cp:revision>
  <cp:lastPrinted>2015-12-03T05:13:59Z</cp:lastPrinted>
  <dcterms:created xsi:type="dcterms:W3CDTF">2014-09-25T11:33:14Z</dcterms:created>
  <dcterms:modified xsi:type="dcterms:W3CDTF">2015-12-03T05:14:21Z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de689ba3-a51f-4539-90bd-1d934f2f4382</vt:lpwstr>
  </property>
  <property fmtid="{D5CDD505-2E9C-101B-9397-08002B2CF9AE}" pid="3" name="CMAClassification">
    <vt:lpwstr>Internal</vt:lpwstr>
  </property>
</Properties>
</file>